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95" r:id="rId3"/>
    <p:sldId id="299" r:id="rId4"/>
    <p:sldId id="304" r:id="rId5"/>
    <p:sldId id="305" r:id="rId6"/>
    <p:sldId id="301" r:id="rId7"/>
    <p:sldId id="300" r:id="rId8"/>
    <p:sldId id="297" r:id="rId9"/>
    <p:sldId id="303" r:id="rId10"/>
  </p:sldIdLst>
  <p:sldSz cx="9144000" cy="6858000" type="screen4x3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5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6" autoAdjust="0"/>
    <p:restoredTop sz="91649" autoAdjust="0"/>
  </p:normalViewPr>
  <p:slideViewPr>
    <p:cSldViewPr snapToGrid="0" snapToObjects="1">
      <p:cViewPr>
        <p:scale>
          <a:sx n="50" d="100"/>
          <a:sy n="50" d="100"/>
        </p:scale>
        <p:origin x="1600" y="236"/>
      </p:cViewPr>
      <p:guideLst>
        <p:guide orient="horz" pos="3865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AFF0B-8980-471D-93BF-6D48E6ABD5EC}" type="datetimeFigureOut">
              <a:rPr lang="nb-NO" smtClean="0"/>
              <a:t>23.05.2019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1A2A6-0988-4288-A120-4B312C28050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937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Denne snakker du om Camilla?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1A2A6-0988-4288-A120-4B312C28050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07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coded transcripts were used to produce narratives about different topics.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 stories based on the collected LEK to exemplify the informants’ views on different topics related to the LEK and socio-ecological history.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foundation was a bottom-up approach, where the interview material would be in the spotlight.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narratives would not be raw data, but be contextualized in the frame of the ecological changes in the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Porsanger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fjord.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1A2A6-0988-4288-A120-4B312C28050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998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e-NO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910403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se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e-NO" noProof="0"/>
          </a:p>
        </p:txBody>
      </p:sp>
      <p:cxnSp>
        <p:nvCxnSpPr>
          <p:cNvPr id="15" name="Rett linje 14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 userDrawn="1"/>
        </p:nvCxnSpPr>
        <p:spPr>
          <a:xfrm>
            <a:off x="790575" y="3470437"/>
            <a:ext cx="457957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2951" y="5990437"/>
            <a:ext cx="540951" cy="532755"/>
          </a:xfrm>
          <a:prstGeom prst="rect">
            <a:avLst/>
          </a:prstGeom>
        </p:spPr>
      </p:pic>
      <p:pic>
        <p:nvPicPr>
          <p:cNvPr id="16" name="Bilde 15" descr="UiT_Navn_sam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5" y="0"/>
            <a:ext cx="1396514" cy="227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se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e-NO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se-NO" noProof="0" smtClean="0"/>
              <a:pPr/>
              <a:t>2019-05-23</a:t>
            </a:fld>
            <a:endParaRPr lang="se-NO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e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se-NO" noProof="0" smtClean="0"/>
              <a:pPr/>
              <a:t>‹#›</a:t>
            </a:fld>
            <a:endParaRPr lang="se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se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837780"/>
            <a:ext cx="3710048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e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se-NO" noProof="0" smtClean="0"/>
              <a:pPr/>
              <a:t>2019-05-23</a:t>
            </a:fld>
            <a:endParaRPr lang="se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e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se-NO" noProof="0" smtClean="0"/>
              <a:pPr/>
              <a:t>‹#›</a:t>
            </a:fld>
            <a:endParaRPr lang="se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0368" y="1837780"/>
            <a:ext cx="3710048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e-NO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se-NO" noProof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se-NO" noProof="0" smtClean="0"/>
              <a:pPr/>
              <a:t>2019-05-23</a:t>
            </a:fld>
            <a:endParaRPr lang="se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e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se-NO" noProof="0" smtClean="0"/>
              <a:pPr/>
              <a:t>‹#›</a:t>
            </a:fld>
            <a:endParaRPr lang="se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e-NO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se-NO" noProof="0" smtClean="0"/>
              <a:pPr/>
              <a:t>2019-05-23</a:t>
            </a:fld>
            <a:endParaRPr lang="se-NO" noProof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e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se-NO" noProof="0" smtClean="0"/>
              <a:pPr/>
              <a:t>‹#›</a:t>
            </a:fld>
            <a:endParaRPr lang="se-NO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se-NO" noProof="0" smtClean="0"/>
              <a:pPr/>
              <a:t>2019-05-23</a:t>
            </a:fld>
            <a:endParaRPr lang="se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e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se-NO" noProof="0" smtClean="0"/>
              <a:pPr/>
              <a:t>‹#›</a:t>
            </a:fld>
            <a:endParaRPr lang="se-NO" noProof="0"/>
          </a:p>
        </p:txBody>
      </p:sp>
      <p:sp>
        <p:nvSpPr>
          <p:cNvPr id="7" name="Rektangel 6"/>
          <p:cNvSpPr/>
          <p:nvPr userDrawn="1"/>
        </p:nvSpPr>
        <p:spPr>
          <a:xfrm>
            <a:off x="2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e-NO" noProof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694365" y="3666178"/>
            <a:ext cx="7763835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se-NO" noProof="0"/>
          </a:p>
        </p:txBody>
      </p:sp>
      <p:cxnSp>
        <p:nvCxnSpPr>
          <p:cNvPr id="10" name="Rett linje 9"/>
          <p:cNvCxnSpPr/>
          <p:nvPr userDrawn="1"/>
        </p:nvCxnSpPr>
        <p:spPr>
          <a:xfrm flipV="1">
            <a:off x="2190060" y="3750273"/>
            <a:ext cx="6953942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rot="16200000" flipH="1">
            <a:off x="4816284" y="3694065"/>
            <a:ext cx="4297813" cy="2030055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5370147" y="4006212"/>
            <a:ext cx="3773855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rot="5400000">
            <a:off x="2187498" y="2118964"/>
            <a:ext cx="6858000" cy="2620072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706461" y="5870703"/>
            <a:ext cx="7763835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se-NO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  <a:endParaRPr kumimoji="0" lang="se-NO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7" name="Bilde 16" descr="UiT_Navn_sam_blaa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5" y="0"/>
            <a:ext cx="1396514" cy="2275554"/>
          </a:xfrm>
          <a:prstGeom prst="rect">
            <a:avLst/>
          </a:prstGeom>
        </p:spPr>
      </p:pic>
      <p:pic>
        <p:nvPicPr>
          <p:cNvPr id="18" name="Bilde 17" descr="LogoNors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2951" y="5990437"/>
            <a:ext cx="540951" cy="532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09FFB-D5C3-4EA6-9977-5695A21FE8DB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E5E09-7681-412C-B3E8-0774B9B88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2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2" y="0"/>
            <a:ext cx="9144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e-NO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0300" y="300207"/>
            <a:ext cx="7880116" cy="121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e-NO" noProof="0" smtClean="0"/>
              <a:t>Klikk for å redigere tittelstil</a:t>
            </a:r>
            <a:endParaRPr lang="se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70300" y="1751183"/>
            <a:ext cx="7888582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e-NO" noProof="0" dirty="0" smtClean="0"/>
              <a:t>Klikk for å redigere tekststiler i malen</a:t>
            </a:r>
          </a:p>
          <a:p>
            <a:pPr lvl="1"/>
            <a:r>
              <a:rPr lang="se-NO" noProof="0" dirty="0" smtClean="0"/>
              <a:t>Andre nivå</a:t>
            </a:r>
          </a:p>
          <a:p>
            <a:pPr lvl="2"/>
            <a:r>
              <a:rPr lang="se-NO" noProof="0" dirty="0" smtClean="0"/>
              <a:t>Tredje nivå</a:t>
            </a:r>
          </a:p>
          <a:p>
            <a:pPr lvl="3"/>
            <a:r>
              <a:rPr lang="se-NO" noProof="0" dirty="0" smtClean="0"/>
              <a:t>Fjerde nivå</a:t>
            </a:r>
          </a:p>
          <a:p>
            <a:pPr lvl="4"/>
            <a:r>
              <a:rPr lang="se-NO" noProof="0" dirty="0" smtClean="0"/>
              <a:t>Femte nivå</a:t>
            </a:r>
            <a:endParaRPr lang="se-NO" noProof="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12376" y="6356350"/>
            <a:ext cx="647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DF9E8F3-4849-FA48-B4C8-2D894E979956}" type="datetimeFigureOut">
              <a:rPr lang="se-NO" smtClean="0"/>
              <a:pPr/>
              <a:t>2019-05-23</a:t>
            </a:fld>
            <a:endParaRPr lang="se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49119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se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82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967F36-0B61-F749-ACDB-F36D75792314}" type="slidenum">
              <a:rPr lang="se-NO" smtClean="0"/>
              <a:pPr/>
              <a:t>‹#›</a:t>
            </a:fld>
            <a:endParaRPr lang="se-NO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7719376" y="54333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6927456" y="5850106"/>
            <a:ext cx="2216545" cy="1007893"/>
          </a:xfrm>
          <a:prstGeom prst="line">
            <a:avLst/>
          </a:prstGeom>
          <a:ln>
            <a:solidFill>
              <a:schemeClr val="accent3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8334481" y="6048478"/>
            <a:ext cx="1161841" cy="457200"/>
          </a:xfrm>
          <a:prstGeom prst="line">
            <a:avLst/>
          </a:prstGeom>
          <a:ln w="19050" cap="flat" cmpd="sng" algn="ctr">
            <a:solidFill>
              <a:schemeClr val="accent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770102" y="1603376"/>
            <a:ext cx="778878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ite.uit.no/favllis/lokal-kunnskap-om-fjordokologi-og-arter/" TargetMode="External"/><Relationship Id="rId2" Type="http://schemas.openxmlformats.org/officeDocument/2006/relationships/hyperlink" Target="http://site.uit.no/favllis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bg1rVp-Jo70&amp;list=PL476DD8A5581824CE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nb-NO" dirty="0" smtClean="0"/>
              <a:t>Forskningsprosjekter knyttet til Porsangerfjorden</a:t>
            </a:r>
            <a:endParaRPr lang="nb-NO" sz="28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smtClean="0"/>
              <a:t>Porsangerfjorden 2.0 </a:t>
            </a:r>
          </a:p>
          <a:p>
            <a:r>
              <a:rPr lang="nb-NO" dirty="0" smtClean="0"/>
              <a:t>Lakselv, </a:t>
            </a:r>
            <a:r>
              <a:rPr lang="nb-NO" dirty="0" smtClean="0"/>
              <a:t>23.05.2019</a:t>
            </a:r>
          </a:p>
          <a:p>
            <a:endParaRPr lang="nb-NO" dirty="0"/>
          </a:p>
          <a:p>
            <a:r>
              <a:rPr lang="nb-NO" dirty="0" smtClean="0"/>
              <a:t>Camilla </a:t>
            </a:r>
            <a:r>
              <a:rPr lang="nb-NO" dirty="0" smtClean="0"/>
              <a:t>Brattland</a:t>
            </a:r>
          </a:p>
          <a:p>
            <a:r>
              <a:rPr lang="nb-NO" dirty="0" smtClean="0"/>
              <a:t>Førsteamanuensis</a:t>
            </a:r>
          </a:p>
          <a:p>
            <a:r>
              <a:rPr lang="nb-NO" dirty="0" smtClean="0"/>
              <a:t>Samfunnsplanlegging og kulturforståelse</a:t>
            </a:r>
            <a:endParaRPr lang="nb-NO" dirty="0" smtClean="0"/>
          </a:p>
          <a:p>
            <a:r>
              <a:rPr lang="nb-NO" dirty="0" smtClean="0"/>
              <a:t>Institutt for samfunnsvitenskap (ISV)</a:t>
            </a:r>
          </a:p>
          <a:p>
            <a:r>
              <a:rPr lang="nb-NO" dirty="0" smtClean="0"/>
              <a:t>UiT – Norges Arktiske Universitet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Fávllis</a:t>
            </a:r>
            <a:r>
              <a:rPr lang="nb-NO" dirty="0"/>
              <a:t> prosjektet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(</a:t>
            </a:r>
            <a:r>
              <a:rPr lang="nb-NO" dirty="0"/>
              <a:t>Senter for samiske studier, NFR 2008-2012)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nb-NO" dirty="0"/>
          </a:p>
          <a:p>
            <a:r>
              <a:rPr lang="nb-NO" dirty="0" smtClean="0"/>
              <a:t>Lokal </a:t>
            </a:r>
            <a:r>
              <a:rPr lang="nb-NO" dirty="0" smtClean="0"/>
              <a:t>økologisk kunnskap om Porsangerfjorden</a:t>
            </a:r>
          </a:p>
          <a:p>
            <a:r>
              <a:rPr lang="nb-NO" dirty="0" smtClean="0"/>
              <a:t>Intervjuer med eldre og </a:t>
            </a:r>
            <a:r>
              <a:rPr lang="nb-NO" dirty="0" smtClean="0"/>
              <a:t>nåværende </a:t>
            </a:r>
            <a:r>
              <a:rPr lang="nb-NO" dirty="0" smtClean="0"/>
              <a:t>fiskere</a:t>
            </a:r>
          </a:p>
          <a:p>
            <a:r>
              <a:rPr lang="nb-NO" dirty="0" smtClean="0"/>
              <a:t>Et</a:t>
            </a:r>
            <a:r>
              <a:rPr lang="nb-NO" dirty="0" smtClean="0"/>
              <a:t> </a:t>
            </a:r>
            <a:r>
              <a:rPr lang="nb-NO" dirty="0" smtClean="0"/>
              <a:t>arkiv med kunnskap om økologisk endring i </a:t>
            </a:r>
            <a:r>
              <a:rPr lang="nb-NO" dirty="0" smtClean="0"/>
              <a:t>Porsangerfjorden</a:t>
            </a:r>
            <a:endParaRPr lang="nb-NO" dirty="0" smtClean="0"/>
          </a:p>
          <a:p>
            <a:r>
              <a:rPr lang="nb-NO" dirty="0" smtClean="0"/>
              <a:t>Uttrekk av </a:t>
            </a:r>
            <a:r>
              <a:rPr lang="nb-NO" dirty="0" err="1" smtClean="0"/>
              <a:t>narrativer</a:t>
            </a:r>
            <a:r>
              <a:rPr lang="nb-NO" dirty="0" smtClean="0"/>
              <a:t> om endring</a:t>
            </a:r>
          </a:p>
          <a:p>
            <a:r>
              <a:rPr lang="nb-NO" dirty="0" smtClean="0"/>
              <a:t>Eksempel sel, kråkebolle, </a:t>
            </a:r>
            <a:r>
              <a:rPr lang="nb-NO" dirty="0" smtClean="0"/>
              <a:t>store torsk, laks, klima, etc. </a:t>
            </a:r>
            <a:endParaRPr lang="nb-NO" dirty="0" smtClean="0"/>
          </a:p>
          <a:p>
            <a:r>
              <a:rPr lang="nb-NO" dirty="0" smtClean="0"/>
              <a:t>K</a:t>
            </a:r>
            <a:r>
              <a:rPr lang="nb-NO" dirty="0" smtClean="0"/>
              <a:t>ombinasjon </a:t>
            </a:r>
            <a:r>
              <a:rPr lang="nb-NO" dirty="0" smtClean="0"/>
              <a:t>med eksisterende forskningsdata </a:t>
            </a:r>
            <a:r>
              <a:rPr lang="nb-NO" dirty="0" smtClean="0"/>
              <a:t>(HI) - lite overlapp </a:t>
            </a:r>
            <a:r>
              <a:rPr lang="nb-NO" dirty="0" smtClean="0"/>
              <a:t>i rom og tid</a:t>
            </a:r>
          </a:p>
          <a:p>
            <a:r>
              <a:rPr lang="nb-NO" dirty="0" smtClean="0"/>
              <a:t>Tilgjengelig </a:t>
            </a:r>
            <a:r>
              <a:rPr lang="nb-NO" dirty="0" smtClean="0"/>
              <a:t>via</a:t>
            </a:r>
            <a:r>
              <a:rPr lang="nb-NO" dirty="0" smtClean="0"/>
              <a:t> </a:t>
            </a:r>
            <a:r>
              <a:rPr lang="nb-NO" dirty="0" smtClean="0">
                <a:hlinkClick r:id="rId2"/>
              </a:rPr>
              <a:t>site.uit.no/</a:t>
            </a:r>
            <a:r>
              <a:rPr lang="nb-NO" dirty="0" err="1" smtClean="0">
                <a:hlinkClick r:id="rId2"/>
              </a:rPr>
              <a:t>favllis</a:t>
            </a:r>
            <a:endParaRPr lang="nb-NO" dirty="0" smtClean="0"/>
          </a:p>
          <a:p>
            <a:endParaRPr lang="se-NO" dirty="0"/>
          </a:p>
        </p:txBody>
      </p:sp>
      <p:pic>
        <p:nvPicPr>
          <p:cNvPr id="9" name="Picture 8" descr="LØK i Porsanger | Fávllis - Internet Explor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t="8410" r="26852" b="262"/>
          <a:stretch/>
        </p:blipFill>
        <p:spPr>
          <a:xfrm>
            <a:off x="4380348" y="1571096"/>
            <a:ext cx="4690535" cy="4555067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e-NO"/>
          </a:p>
        </p:txBody>
      </p:sp>
      <p:pic>
        <p:nvPicPr>
          <p:cNvPr id="6" name="Bilde 4"/>
          <p:cNvPicPr/>
          <p:nvPr/>
        </p:nvPicPr>
        <p:blipFill rotWithShape="1">
          <a:blip r:embed="rId5"/>
          <a:srcRect l="10085" r="54369"/>
          <a:stretch/>
        </p:blipFill>
        <p:spPr bwMode="auto">
          <a:xfrm>
            <a:off x="5450393" y="1747317"/>
            <a:ext cx="3560043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33736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1" y="897261"/>
          <a:ext cx="9144002" cy="5118735"/>
        </p:xfrm>
        <a:graphic>
          <a:graphicData uri="http://schemas.openxmlformats.org/drawingml/2006/table">
            <a:tbl>
              <a:tblPr/>
              <a:tblGrid>
                <a:gridCol w="966786">
                  <a:extLst>
                    <a:ext uri="{9D8B030D-6E8A-4147-A177-3AD203B41FA5}">
                      <a16:colId xmlns:a16="http://schemas.microsoft.com/office/drawing/2014/main" val="4024014986"/>
                    </a:ext>
                  </a:extLst>
                </a:gridCol>
                <a:gridCol w="435692">
                  <a:extLst>
                    <a:ext uri="{9D8B030D-6E8A-4147-A177-3AD203B41FA5}">
                      <a16:colId xmlns:a16="http://schemas.microsoft.com/office/drawing/2014/main" val="2036141771"/>
                    </a:ext>
                  </a:extLst>
                </a:gridCol>
                <a:gridCol w="1196208">
                  <a:extLst>
                    <a:ext uri="{9D8B030D-6E8A-4147-A177-3AD203B41FA5}">
                      <a16:colId xmlns:a16="http://schemas.microsoft.com/office/drawing/2014/main" val="1393771983"/>
                    </a:ext>
                  </a:extLst>
                </a:gridCol>
                <a:gridCol w="818165">
                  <a:extLst>
                    <a:ext uri="{9D8B030D-6E8A-4147-A177-3AD203B41FA5}">
                      <a16:colId xmlns:a16="http://schemas.microsoft.com/office/drawing/2014/main" val="2247419864"/>
                    </a:ext>
                  </a:extLst>
                </a:gridCol>
                <a:gridCol w="409082">
                  <a:extLst>
                    <a:ext uri="{9D8B030D-6E8A-4147-A177-3AD203B41FA5}">
                      <a16:colId xmlns:a16="http://schemas.microsoft.com/office/drawing/2014/main" val="4078954119"/>
                    </a:ext>
                  </a:extLst>
                </a:gridCol>
                <a:gridCol w="306391">
                  <a:extLst>
                    <a:ext uri="{9D8B030D-6E8A-4147-A177-3AD203B41FA5}">
                      <a16:colId xmlns:a16="http://schemas.microsoft.com/office/drawing/2014/main" val="1415019116"/>
                    </a:ext>
                  </a:extLst>
                </a:gridCol>
                <a:gridCol w="102691">
                  <a:extLst>
                    <a:ext uri="{9D8B030D-6E8A-4147-A177-3AD203B41FA5}">
                      <a16:colId xmlns:a16="http://schemas.microsoft.com/office/drawing/2014/main" val="2429183823"/>
                    </a:ext>
                  </a:extLst>
                </a:gridCol>
                <a:gridCol w="818165">
                  <a:extLst>
                    <a:ext uri="{9D8B030D-6E8A-4147-A177-3AD203B41FA5}">
                      <a16:colId xmlns:a16="http://schemas.microsoft.com/office/drawing/2014/main" val="590136225"/>
                    </a:ext>
                  </a:extLst>
                </a:gridCol>
                <a:gridCol w="233430">
                  <a:extLst>
                    <a:ext uri="{9D8B030D-6E8A-4147-A177-3AD203B41FA5}">
                      <a16:colId xmlns:a16="http://schemas.microsoft.com/office/drawing/2014/main" val="3008685613"/>
                    </a:ext>
                  </a:extLst>
                </a:gridCol>
                <a:gridCol w="584735">
                  <a:extLst>
                    <a:ext uri="{9D8B030D-6E8A-4147-A177-3AD203B41FA5}">
                      <a16:colId xmlns:a16="http://schemas.microsoft.com/office/drawing/2014/main" val="3413434377"/>
                    </a:ext>
                  </a:extLst>
                </a:gridCol>
                <a:gridCol w="818164">
                  <a:extLst>
                    <a:ext uri="{9D8B030D-6E8A-4147-A177-3AD203B41FA5}">
                      <a16:colId xmlns:a16="http://schemas.microsoft.com/office/drawing/2014/main" val="940555523"/>
                    </a:ext>
                  </a:extLst>
                </a:gridCol>
                <a:gridCol w="818164">
                  <a:extLst>
                    <a:ext uri="{9D8B030D-6E8A-4147-A177-3AD203B41FA5}">
                      <a16:colId xmlns:a16="http://schemas.microsoft.com/office/drawing/2014/main" val="3439007555"/>
                    </a:ext>
                  </a:extLst>
                </a:gridCol>
                <a:gridCol w="661725">
                  <a:extLst>
                    <a:ext uri="{9D8B030D-6E8A-4147-A177-3AD203B41FA5}">
                      <a16:colId xmlns:a16="http://schemas.microsoft.com/office/drawing/2014/main" val="699870512"/>
                    </a:ext>
                  </a:extLst>
                </a:gridCol>
                <a:gridCol w="156440">
                  <a:extLst>
                    <a:ext uri="{9D8B030D-6E8A-4147-A177-3AD203B41FA5}">
                      <a16:colId xmlns:a16="http://schemas.microsoft.com/office/drawing/2014/main" val="194794990"/>
                    </a:ext>
                  </a:extLst>
                </a:gridCol>
                <a:gridCol w="818164">
                  <a:extLst>
                    <a:ext uri="{9D8B030D-6E8A-4147-A177-3AD203B41FA5}">
                      <a16:colId xmlns:a16="http://schemas.microsoft.com/office/drawing/2014/main" val="748425192"/>
                    </a:ext>
                  </a:extLst>
                </a:gridCol>
              </a:tblGrid>
              <a:tr h="141377">
                <a:tc>
                  <a:txBody>
                    <a:bodyPr/>
                    <a:lstStyle/>
                    <a:p>
                      <a:pPr algn="ctr" fontAlgn="b"/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b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  <a:endParaRPr lang="nb-NO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b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1945</a:t>
                      </a:r>
                      <a:r>
                        <a:rPr lang="nb-NO" sz="9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      1</a:t>
                      </a:r>
                      <a:r>
                        <a:rPr lang="nb-NO" sz="9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  <a:endParaRPr lang="nb-NO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1960</a:t>
                      </a:r>
                    </a:p>
                  </a:txBody>
                  <a:tcPr marL="4217" marR="4217" marT="42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1970</a:t>
                      </a:r>
                    </a:p>
                  </a:txBody>
                  <a:tcPr marL="4217" marR="4217" marT="42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1980</a:t>
                      </a:r>
                    </a:p>
                  </a:txBody>
                  <a:tcPr marL="4217" marR="4217" marT="42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1986-1989</a:t>
                      </a:r>
                    </a:p>
                  </a:txBody>
                  <a:tcPr marL="4217" marR="4217" marT="42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1990</a:t>
                      </a:r>
                    </a:p>
                  </a:txBody>
                  <a:tcPr marL="4217" marR="4217" marT="42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2000</a:t>
                      </a:r>
                    </a:p>
                  </a:txBody>
                  <a:tcPr marL="4217" marR="4217" marT="421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2010-</a:t>
                      </a:r>
                    </a:p>
                  </a:txBody>
                  <a:tcPr marL="4217" marR="4217" marT="4217" marB="0" anchor="b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916694"/>
                  </a:ext>
                </a:extLst>
              </a:tr>
              <a:tr h="324257">
                <a:tc>
                  <a:txBody>
                    <a:bodyPr/>
                    <a:lstStyle/>
                    <a:p>
                      <a:pPr algn="ctr" fontAlgn="b"/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b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nb-N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</a:t>
                      </a:r>
                      <a:endParaRPr lang="nb-N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00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nb-NO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</a:t>
                      </a: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 (1945 - 1986)</a:t>
                      </a: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Tipping </a:t>
                      </a:r>
                      <a:r>
                        <a:rPr lang="nb-NO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point</a:t>
                      </a: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(1986-1990)</a:t>
                      </a: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b-NO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</a:t>
                      </a:r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II (1990 - </a:t>
                      </a:r>
                      <a:r>
                        <a:rPr lang="nb-NO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nb-N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216526"/>
                  </a:ext>
                </a:extLst>
              </a:tr>
              <a:tr h="141377">
                <a:tc>
                  <a:txBody>
                    <a:bodyPr/>
                    <a:lstStyle/>
                    <a:p>
                      <a:pPr algn="ctr" fontAlgn="b"/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b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Porsanger</a:t>
                      </a: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fjord SES knowledge base</a:t>
                      </a:r>
                    </a:p>
                  </a:txBody>
                  <a:tcPr marL="40500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>
                      <a:noFill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Marine </a:t>
                      </a:r>
                      <a:r>
                        <a:rPr lang="nb-NO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research</a:t>
                      </a:r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cruises (IMR)</a:t>
                      </a: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212701"/>
                  </a:ext>
                </a:extLst>
              </a:tr>
              <a:tr h="170852">
                <a:tc>
                  <a:txBody>
                    <a:bodyPr/>
                    <a:lstStyle/>
                    <a:p>
                      <a:pPr algn="ctr" fontAlgn="b"/>
                      <a:endParaRPr lang="nb-N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b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ecological</a:t>
                      </a:r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knowledge</a:t>
                      </a:r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(LEK)</a:t>
                      </a: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573269"/>
                  </a:ext>
                </a:extLst>
              </a:tr>
              <a:tr h="552857">
                <a:tc>
                  <a:txBody>
                    <a:bodyPr/>
                    <a:lstStyle/>
                    <a:p>
                      <a:pPr algn="ctr" fontAlgn="b"/>
                      <a:endParaRPr lang="nb-N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b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 temperature and fishing pressure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00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food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oceans</a:t>
                      </a:r>
                      <a:endParaRPr lang="nb-NO" sz="9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Declining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food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Intense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Lack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food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for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seals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rising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nb-NO" sz="9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Fishing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decline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Increasing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</a:p>
                    <a:p>
                      <a:pPr algn="ctr" fontAlgn="b"/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Quota-regulated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pressure</a:t>
                      </a:r>
                      <a:endParaRPr lang="nb-NO" sz="9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897799"/>
                  </a:ext>
                </a:extLst>
              </a:tr>
              <a:tr h="690017">
                <a:tc rowSpan="8">
                  <a:txBody>
                    <a:bodyPr/>
                    <a:lstStyle/>
                    <a:p>
                      <a:pPr algn="ctr" fontAlgn="b"/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</a:t>
                      </a:r>
                      <a:r>
                        <a:rPr lang="nb-NO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Social-ecological</a:t>
                      </a:r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events</a:t>
                      </a:r>
                      <a:r>
                        <a:rPr lang="nb-N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nb-NO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adaptations</a:t>
                      </a:r>
                      <a:endParaRPr lang="nb-N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vert="vert270" anchor="ctr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Combined effects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main commercial fisheries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00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Herring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decline</a:t>
                      </a:r>
                      <a:endParaRPr lang="nb-NO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Stable and abundant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fisheries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but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showing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signs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decline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stocks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decline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Oceanic cod stock historical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Growing herring and oceanic cod stocks.</a:t>
                      </a:r>
                      <a:r>
                        <a:rPr lang="en-US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Fl</a:t>
                      </a:r>
                      <a:r>
                        <a:rPr lang="en-US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uctuating local cod stocks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6505"/>
                  </a:ext>
                </a:extLst>
              </a:tr>
              <a:tr h="552857"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en-US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Seal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invasion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lien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invasive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species.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00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Invasion of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Harp</a:t>
                      </a:r>
                    </a:p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seal  (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Pagophilus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groenlandicus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Invasion of Red King Crab (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Paralithodes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camtschaticus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(2002-)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353293"/>
                  </a:ext>
                </a:extLst>
              </a:tr>
              <a:tr h="278537"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  <a:endParaRPr lang="se-NO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Local</a:t>
                      </a:r>
                      <a:r>
                        <a:rPr lang="nb-NO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9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biodiversity</a:t>
                      </a:r>
                      <a:r>
                        <a:rPr lang="nb-NO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9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change</a:t>
                      </a:r>
                      <a:r>
                        <a:rPr lang="nb-NO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nb-NO" sz="9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observations</a:t>
                      </a:r>
                      <a:endParaRPr lang="se-NO" sz="1400" dirty="0"/>
                    </a:p>
                  </a:txBody>
                  <a:tcPr marL="40500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herring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overfished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Flounder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saithe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disappears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Cod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«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mother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»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disappear</a:t>
                      </a:r>
                      <a:endParaRPr lang="nb-NO" sz="9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Spawning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grounds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Olderfjord and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Billefjord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dead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Growing sea urchin population, </a:t>
                      </a:r>
                    </a:p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kelp beds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overgrazing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T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595807"/>
                  </a:ext>
                </a:extLst>
              </a:tr>
              <a:tr h="451416"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urchins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multiply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6882614"/>
                  </a:ext>
                </a:extLst>
              </a:tr>
              <a:tr h="5528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b-NO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nb-NO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Short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-term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response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</a:t>
                      </a:r>
                      <a:r>
                        <a:rPr lang="nb-NO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500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support for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fisheries</a:t>
                      </a:r>
                      <a:endParaRPr lang="nb-NO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Modifying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gillnets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compensate for declining catches.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jord fishery conflicts between gear vessel groups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Fjord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fishery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collapse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  <a:p>
                      <a:pPr algn="ctr" fontAlgn="ctr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Introduction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</a:t>
                      </a:r>
                    </a:p>
                    <a:p>
                      <a:pPr algn="ctr" fontAlgn="ctr"/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IVQ 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 (1989)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Investing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larger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fishing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vessels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Expanding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fishing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fields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further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away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from </a:t>
                      </a:r>
                      <a:r>
                        <a:rPr lang="nb-NO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</a:t>
                      </a:r>
                      <a:r>
                        <a:rPr lang="nb-NO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94773"/>
                  </a:ext>
                </a:extLst>
              </a:tr>
              <a:tr h="415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Coastal Sami </a:t>
                      </a:r>
                      <a:r>
                        <a:rPr lang="nb-NO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Uprising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>
                      <a:noFill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Withdrawal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nb-NO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government</a:t>
                      </a:r>
                      <a:r>
                        <a:rPr lang="nb-N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support</a:t>
                      </a:r>
                      <a:endParaRPr lang="nb-N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527054"/>
                  </a:ext>
                </a:extLst>
              </a:tr>
              <a:tr h="415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nb-NO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  <a:endParaRPr lang="nb-NO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nb-N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Adaptations</a:t>
                      </a:r>
                    </a:p>
                  </a:txBody>
                  <a:tcPr marL="40500" marR="4217" marT="4217" marB="0" anchor="ctr">
                    <a:lnL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Riding out the storm in bad seasons, re-entry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into fisheries in good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seasons. Adhering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 local norms not to overfish.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Restructuring or exit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fisheries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Fishers with larger vessels obtain quotas, re-entry dependent on local resource situation for smaller vessels (below 6-8 meters)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867684"/>
                  </a:ext>
                </a:extLst>
              </a:tr>
              <a:tr h="415697"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Combining multiple species and livelihoods central to local household adaptation strategies. Hunting for predators</a:t>
                      </a:r>
                      <a:r>
                        <a:rPr lang="en-US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on desirable species.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17" marR="4217" marT="4217" marB="0" anchor="ctr">
                    <a:lnL w="1270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22" marR="5622" marT="56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 dirty="0"/>
                    </a:p>
                  </a:txBody>
                  <a:tcPr marL="5622" marR="5622" marT="5622" marB="0" anchor="ctr">
                    <a:lnL>
                      <a:noFill/>
                    </a:lnL>
                    <a:lnR w="6350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217" marR="4217" marT="4217" marB="0" anchor="ctr">
                    <a:lnL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Combining crab and cod quotas central to household adaptation strategies</a:t>
                      </a:r>
                    </a:p>
                  </a:txBody>
                  <a:tcPr marL="4217" marR="4217" marT="4217" marB="0" anchor="ctr">
                    <a:lnL>
                      <a:noFill/>
                    </a:lnL>
                    <a:lnR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F8D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e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59586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66800" y="22553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 smtClean="0"/>
              <a:t>Sosio</a:t>
            </a:r>
            <a:r>
              <a:rPr lang="nb-NO" b="1" dirty="0" smtClean="0"/>
              <a:t>-økologisk tidslinje med deltaker-definert vendepunkt (tipping </a:t>
            </a:r>
            <a:r>
              <a:rPr lang="nb-NO" b="1" dirty="0" err="1" smtClean="0"/>
              <a:t>point</a:t>
            </a:r>
            <a:r>
              <a:rPr lang="nb-NO" b="1" dirty="0" smtClean="0"/>
              <a:t>) </a:t>
            </a:r>
          </a:p>
          <a:p>
            <a:r>
              <a:rPr lang="nb-NO" dirty="0" smtClean="0"/>
              <a:t>(Brattland, </a:t>
            </a:r>
            <a:r>
              <a:rPr lang="nb-NO" dirty="0" err="1" smtClean="0"/>
              <a:t>Eythórsson</a:t>
            </a:r>
            <a:r>
              <a:rPr lang="nb-NO" dirty="0" smtClean="0"/>
              <a:t>, </a:t>
            </a:r>
            <a:r>
              <a:rPr lang="nb-NO" dirty="0" err="1" smtClean="0"/>
              <a:t>Sunnanå</a:t>
            </a:r>
            <a:r>
              <a:rPr lang="nb-NO" dirty="0" smtClean="0"/>
              <a:t>, Weines 2018, </a:t>
            </a:r>
            <a:r>
              <a:rPr lang="nb-NO" i="1" dirty="0" smtClean="0"/>
              <a:t>Ambio</a:t>
            </a:r>
            <a:r>
              <a:rPr lang="nb-NO" dirty="0" smtClean="0"/>
              <a:t>)</a:t>
            </a:r>
            <a:endParaRPr lang="se-NO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174312"/>
            <a:ext cx="8583079" cy="48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7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Økologiske</a:t>
            </a:r>
            <a:r>
              <a:rPr lang="en-US" dirty="0" smtClean="0"/>
              <a:t> </a:t>
            </a:r>
            <a:r>
              <a:rPr lang="en-US" dirty="0" err="1" smtClean="0"/>
              <a:t>endringer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fiskerperspektiv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>
          <a:xfrm>
            <a:off x="4362138" y="1837780"/>
            <a:ext cx="4188278" cy="45930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GB" b="1" dirty="0"/>
              <a:t>1945 -1986 ”</a:t>
            </a:r>
            <a:r>
              <a:rPr lang="en-GB" b="1" dirty="0" err="1"/>
              <a:t>Torskesystemet</a:t>
            </a:r>
            <a:r>
              <a:rPr lang="en-GB" b="1" dirty="0"/>
              <a:t>”: </a:t>
            </a:r>
            <a:r>
              <a:rPr lang="en-GB" dirty="0" err="1"/>
              <a:t>Investeringer</a:t>
            </a:r>
            <a:r>
              <a:rPr lang="en-GB" dirty="0"/>
              <a:t> I </a:t>
            </a:r>
            <a:r>
              <a:rPr lang="en-GB" dirty="0" err="1"/>
              <a:t>tekologi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tilgang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billige</a:t>
            </a:r>
            <a:r>
              <a:rPr lang="en-GB" dirty="0"/>
              <a:t> </a:t>
            </a:r>
            <a:r>
              <a:rPr lang="en-GB" dirty="0" err="1"/>
              <a:t>båter</a:t>
            </a:r>
            <a:r>
              <a:rPr lang="en-GB" dirty="0"/>
              <a:t>. </a:t>
            </a:r>
            <a:r>
              <a:rPr lang="en-GB" dirty="0" err="1"/>
              <a:t>Fleksibel</a:t>
            </a:r>
            <a:r>
              <a:rPr lang="en-GB" dirty="0"/>
              <a:t> </a:t>
            </a:r>
            <a:r>
              <a:rPr lang="en-GB" dirty="0" err="1"/>
              <a:t>tilpasning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sjøsamiske</a:t>
            </a:r>
            <a:r>
              <a:rPr lang="en-GB" dirty="0"/>
              <a:t> </a:t>
            </a:r>
            <a:r>
              <a:rPr lang="en-GB" dirty="0" err="1"/>
              <a:t>hushold</a:t>
            </a:r>
            <a:r>
              <a:rPr lang="en-GB" dirty="0"/>
              <a:t>, mange </a:t>
            </a:r>
            <a:r>
              <a:rPr lang="en-GB" dirty="0" err="1"/>
              <a:t>deltakere</a:t>
            </a:r>
            <a:r>
              <a:rPr lang="en-GB" dirty="0"/>
              <a:t> I </a:t>
            </a:r>
            <a:r>
              <a:rPr lang="en-GB" dirty="0" err="1"/>
              <a:t>fisket</a:t>
            </a:r>
            <a:r>
              <a:rPr lang="en-GB" dirty="0"/>
              <a:t> </a:t>
            </a:r>
            <a:r>
              <a:rPr lang="en-GB" dirty="0" err="1"/>
              <a:t>når</a:t>
            </a:r>
            <a:r>
              <a:rPr lang="en-GB" dirty="0"/>
              <a:t> </a:t>
            </a:r>
            <a:r>
              <a:rPr lang="en-GB" dirty="0" err="1"/>
              <a:t>det</a:t>
            </a:r>
            <a:r>
              <a:rPr lang="en-GB" dirty="0"/>
              <a:t> </a:t>
            </a:r>
            <a:r>
              <a:rPr lang="en-GB" dirty="0" err="1"/>
              <a:t>var</a:t>
            </a:r>
            <a:r>
              <a:rPr lang="en-GB" dirty="0"/>
              <a:t> </a:t>
            </a:r>
            <a:r>
              <a:rPr lang="en-GB" dirty="0" err="1"/>
              <a:t>gode</a:t>
            </a:r>
            <a:r>
              <a:rPr lang="en-GB" dirty="0"/>
              <a:t> </a:t>
            </a:r>
            <a:r>
              <a:rPr lang="en-GB" dirty="0" err="1"/>
              <a:t>sesonger</a:t>
            </a:r>
            <a:r>
              <a:rPr lang="en-GB" dirty="0"/>
              <a:t>. </a:t>
            </a:r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økende</a:t>
            </a:r>
            <a:r>
              <a:rPr lang="en-GB" dirty="0"/>
              <a:t> press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lokale</a:t>
            </a:r>
            <a:r>
              <a:rPr lang="en-GB" dirty="0"/>
              <a:t> </a:t>
            </a:r>
            <a:r>
              <a:rPr lang="en-GB" dirty="0" err="1"/>
              <a:t>ressurser</a:t>
            </a:r>
            <a:r>
              <a:rPr lang="en-GB" dirty="0"/>
              <a:t> bade </a:t>
            </a:r>
            <a:r>
              <a:rPr lang="en-GB" dirty="0" err="1"/>
              <a:t>innenfra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utenfra</a:t>
            </a:r>
            <a:r>
              <a:rPr lang="en-GB" dirty="0"/>
              <a:t>. </a:t>
            </a:r>
            <a:r>
              <a:rPr lang="en-GB" dirty="0" err="1"/>
              <a:t>Endringer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maskevidde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fiskested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ta </a:t>
            </a:r>
            <a:r>
              <a:rPr lang="en-GB" dirty="0" err="1"/>
              <a:t>opp</a:t>
            </a:r>
            <a:r>
              <a:rPr lang="en-GB" dirty="0"/>
              <a:t> </a:t>
            </a:r>
            <a:r>
              <a:rPr lang="en-GB" dirty="0" err="1"/>
              <a:t>mer</a:t>
            </a:r>
            <a:r>
              <a:rPr lang="en-GB" dirty="0"/>
              <a:t> </a:t>
            </a:r>
            <a:r>
              <a:rPr lang="en-GB" dirty="0" err="1"/>
              <a:t>fisk</a:t>
            </a:r>
            <a:r>
              <a:rPr lang="en-GB" dirty="0"/>
              <a:t>. </a:t>
            </a:r>
            <a:r>
              <a:rPr lang="en-GB" dirty="0" err="1"/>
              <a:t>Tareskogen</a:t>
            </a:r>
            <a:r>
              <a:rPr lang="en-GB" dirty="0"/>
              <a:t> </a:t>
            </a:r>
            <a:r>
              <a:rPr lang="en-GB" dirty="0" err="1"/>
              <a:t>nedbeites</a:t>
            </a:r>
            <a:r>
              <a:rPr lang="en-GB" dirty="0"/>
              <a:t>. </a:t>
            </a:r>
            <a:endParaRPr lang="nb-NO" dirty="0"/>
          </a:p>
          <a:p>
            <a:pPr lvl="0"/>
            <a:r>
              <a:rPr lang="en-GB" b="1" dirty="0"/>
              <a:t>1986 – 1990: Tipping point </a:t>
            </a:r>
          </a:p>
          <a:p>
            <a:pPr lvl="0"/>
            <a:r>
              <a:rPr lang="en-GB" dirty="0" err="1"/>
              <a:t>Torskestammene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indre</a:t>
            </a:r>
            <a:r>
              <a:rPr lang="en-GB" dirty="0"/>
              <a:t> del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fjorden</a:t>
            </a:r>
            <a:r>
              <a:rPr lang="en-GB" dirty="0"/>
              <a:t> </a:t>
            </a:r>
            <a:r>
              <a:rPr lang="en-GB" dirty="0" err="1"/>
              <a:t>allerede</a:t>
            </a:r>
            <a:r>
              <a:rPr lang="en-GB" dirty="0"/>
              <a:t> </a:t>
            </a:r>
            <a:r>
              <a:rPr lang="en-GB" dirty="0" err="1"/>
              <a:t>borte</a:t>
            </a:r>
            <a:r>
              <a:rPr lang="en-GB" dirty="0"/>
              <a:t>, </a:t>
            </a:r>
            <a:r>
              <a:rPr lang="en-GB" dirty="0" err="1"/>
              <a:t>stammen</a:t>
            </a:r>
            <a:r>
              <a:rPr lang="en-GB" dirty="0"/>
              <a:t> I </a:t>
            </a:r>
            <a:r>
              <a:rPr lang="en-GB" dirty="0" err="1"/>
              <a:t>Olderfjord</a:t>
            </a:r>
            <a:r>
              <a:rPr lang="en-GB" dirty="0"/>
              <a:t> </a:t>
            </a:r>
            <a:r>
              <a:rPr lang="en-GB" dirty="0" err="1"/>
              <a:t>fisket</a:t>
            </a:r>
            <a:r>
              <a:rPr lang="en-GB" dirty="0"/>
              <a:t> opp. </a:t>
            </a:r>
            <a:r>
              <a:rPr lang="en-GB" dirty="0" err="1"/>
              <a:t>Selivasjon</a:t>
            </a:r>
            <a:r>
              <a:rPr lang="en-GB" dirty="0"/>
              <a:t> 1987 </a:t>
            </a:r>
            <a:r>
              <a:rPr lang="en-GB" dirty="0" err="1"/>
              <a:t>ledet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kollaps</a:t>
            </a:r>
            <a:r>
              <a:rPr lang="en-GB" dirty="0"/>
              <a:t> I </a:t>
            </a:r>
            <a:r>
              <a:rPr lang="en-GB" dirty="0" err="1"/>
              <a:t>fisket</a:t>
            </a:r>
            <a:r>
              <a:rPr lang="en-GB" dirty="0"/>
              <a:t>. </a:t>
            </a:r>
            <a:r>
              <a:rPr lang="en-GB" dirty="0" err="1"/>
              <a:t>Introduksjon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kvotesystemet</a:t>
            </a:r>
            <a:r>
              <a:rPr lang="en-GB" dirty="0"/>
              <a:t> </a:t>
            </a:r>
            <a:r>
              <a:rPr lang="en-GB" dirty="0" err="1"/>
              <a:t>gjorde</a:t>
            </a:r>
            <a:r>
              <a:rPr lang="en-GB" dirty="0"/>
              <a:t> </a:t>
            </a:r>
            <a:r>
              <a:rPr lang="en-GB" dirty="0" err="1"/>
              <a:t>fleksibel</a:t>
            </a:r>
            <a:r>
              <a:rPr lang="en-GB" dirty="0"/>
              <a:t> </a:t>
            </a:r>
            <a:r>
              <a:rPr lang="en-GB" dirty="0" err="1"/>
              <a:t>tilpasning</a:t>
            </a:r>
            <a:r>
              <a:rPr lang="en-GB" dirty="0"/>
              <a:t> </a:t>
            </a:r>
            <a:r>
              <a:rPr lang="en-GB" dirty="0" err="1"/>
              <a:t>vanskeligere</a:t>
            </a:r>
            <a:r>
              <a:rPr lang="en-GB" dirty="0"/>
              <a:t>. </a:t>
            </a:r>
            <a:endParaRPr lang="nb-NO" dirty="0"/>
          </a:p>
          <a:p>
            <a:pPr lvl="0"/>
            <a:r>
              <a:rPr lang="en-GB" b="1" dirty="0"/>
              <a:t>1990 –- “</a:t>
            </a:r>
            <a:r>
              <a:rPr lang="en-GB" b="1" dirty="0" err="1"/>
              <a:t>Krabbesystemet</a:t>
            </a:r>
            <a:r>
              <a:rPr lang="en-GB" b="1" dirty="0"/>
              <a:t>” </a:t>
            </a:r>
          </a:p>
          <a:p>
            <a:pPr lvl="0"/>
            <a:r>
              <a:rPr lang="en-GB" dirty="0"/>
              <a:t>De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kvote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</a:t>
            </a:r>
            <a:r>
              <a:rPr lang="en-GB" dirty="0" err="1"/>
              <a:t>fiske</a:t>
            </a:r>
            <a:r>
              <a:rPr lang="en-GB" dirty="0"/>
              <a:t> bade </a:t>
            </a:r>
            <a:r>
              <a:rPr lang="en-GB" dirty="0" err="1"/>
              <a:t>torsk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krabbe</a:t>
            </a:r>
            <a:r>
              <a:rPr lang="en-GB" dirty="0"/>
              <a:t>, </a:t>
            </a:r>
            <a:r>
              <a:rPr lang="en-GB" dirty="0" err="1"/>
              <a:t>vinnere</a:t>
            </a:r>
            <a:r>
              <a:rPr lang="en-GB" dirty="0"/>
              <a:t> I </a:t>
            </a:r>
            <a:r>
              <a:rPr lang="en-GB" dirty="0" err="1"/>
              <a:t>systemet</a:t>
            </a:r>
            <a:r>
              <a:rPr lang="en-GB" dirty="0"/>
              <a:t>. De med </a:t>
            </a:r>
            <a:r>
              <a:rPr lang="en-GB" dirty="0" err="1"/>
              <a:t>små</a:t>
            </a:r>
            <a:r>
              <a:rPr lang="en-GB" dirty="0"/>
              <a:t> </a:t>
            </a:r>
            <a:r>
              <a:rPr lang="en-GB" dirty="0" err="1"/>
              <a:t>båter</a:t>
            </a:r>
            <a:r>
              <a:rPr lang="en-GB" dirty="0"/>
              <a:t> under 6 m </a:t>
            </a:r>
            <a:r>
              <a:rPr lang="en-GB" dirty="0" err="1"/>
              <a:t>uten</a:t>
            </a:r>
            <a:r>
              <a:rPr lang="en-GB" dirty="0"/>
              <a:t> </a:t>
            </a:r>
            <a:r>
              <a:rPr lang="en-GB" dirty="0" err="1"/>
              <a:t>kvote</a:t>
            </a:r>
            <a:r>
              <a:rPr lang="en-GB" dirty="0"/>
              <a:t> </a:t>
            </a:r>
            <a:r>
              <a:rPr lang="en-GB" dirty="0" err="1"/>
              <a:t>har</a:t>
            </a:r>
            <a:r>
              <a:rPr lang="en-GB" dirty="0"/>
              <a:t> </a:t>
            </a:r>
            <a:r>
              <a:rPr lang="en-GB" dirty="0" err="1"/>
              <a:t>vanskeligere</a:t>
            </a:r>
            <a:r>
              <a:rPr lang="en-GB" dirty="0"/>
              <a:t> med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systemet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dermed</a:t>
            </a:r>
            <a:r>
              <a:rPr lang="en-GB" dirty="0"/>
              <a:t> </a:t>
            </a:r>
            <a:r>
              <a:rPr lang="en-GB" dirty="0" err="1"/>
              <a:t>vanskeligere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andre</a:t>
            </a:r>
            <a:r>
              <a:rPr lang="en-GB" dirty="0"/>
              <a:t> </a:t>
            </a:r>
            <a:r>
              <a:rPr lang="en-GB" dirty="0" err="1"/>
              <a:t>fiskerier</a:t>
            </a:r>
            <a:r>
              <a:rPr lang="en-GB" dirty="0"/>
              <a:t> (</a:t>
            </a:r>
            <a:r>
              <a:rPr lang="en-GB" dirty="0" err="1"/>
              <a:t>laksefiske</a:t>
            </a:r>
            <a:r>
              <a:rPr lang="en-GB" dirty="0"/>
              <a:t>, </a:t>
            </a:r>
            <a:r>
              <a:rPr lang="en-GB" dirty="0" err="1"/>
              <a:t>torsk</a:t>
            </a:r>
            <a:r>
              <a:rPr lang="en-GB" dirty="0"/>
              <a:t>, </a:t>
            </a:r>
            <a:r>
              <a:rPr lang="en-GB" dirty="0" err="1"/>
              <a:t>sei</a:t>
            </a:r>
            <a:r>
              <a:rPr lang="en-GB" dirty="0"/>
              <a:t> etc. )</a:t>
            </a:r>
          </a:p>
          <a:p>
            <a:endParaRPr lang="nb-NO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87D5D60-C02C-1842-A96B-2CED3F5F10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4944" y="2146720"/>
            <a:ext cx="4277194" cy="3207895"/>
          </a:xfrm>
        </p:spPr>
      </p:pic>
    </p:spTree>
    <p:extLst>
      <p:ext uri="{BB962C8B-B14F-4D97-AF65-F5344CB8AC3E}">
        <p14:creationId xmlns:p14="http://schemas.microsoft.com/office/powerpoint/2010/main" val="20364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Planlegging</a:t>
            </a:r>
            <a:r>
              <a:rPr lang="en-US" dirty="0" smtClean="0"/>
              <a:t> for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bærekraftig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systemer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300" y="1837780"/>
            <a:ext cx="4336415" cy="4654459"/>
          </a:xfrm>
        </p:spPr>
        <p:txBody>
          <a:bodyPr>
            <a:normAutofit/>
          </a:bodyPr>
          <a:lstStyle/>
          <a:p>
            <a:r>
              <a:rPr lang="en-US" dirty="0" err="1"/>
              <a:t>Vitenskapelig</a:t>
            </a:r>
            <a:r>
              <a:rPr lang="en-US" dirty="0"/>
              <a:t> </a:t>
            </a:r>
            <a:r>
              <a:rPr lang="en-US" dirty="0" err="1"/>
              <a:t>kunnskap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Lokal</a:t>
            </a:r>
            <a:r>
              <a:rPr lang="en-US" dirty="0" smtClean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tradisjonell</a:t>
            </a:r>
            <a:r>
              <a:rPr lang="en-US" dirty="0"/>
              <a:t> </a:t>
            </a:r>
            <a:r>
              <a:rPr lang="en-US" dirty="0" err="1"/>
              <a:t>kunnskap</a:t>
            </a:r>
            <a:r>
              <a:rPr lang="en-US" dirty="0"/>
              <a:t> om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økosystemet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endret</a:t>
            </a:r>
            <a:r>
              <a:rPr lang="en-US" dirty="0"/>
              <a:t> </a:t>
            </a:r>
            <a:r>
              <a:rPr lang="en-US" dirty="0" err="1"/>
              <a:t>seg</a:t>
            </a:r>
            <a:r>
              <a:rPr lang="en-US" dirty="0"/>
              <a:t> over </a:t>
            </a:r>
            <a:r>
              <a:rPr lang="en-US" dirty="0" err="1"/>
              <a:t>tid</a:t>
            </a:r>
            <a:r>
              <a:rPr lang="en-US" dirty="0"/>
              <a:t> - </a:t>
            </a:r>
            <a:r>
              <a:rPr lang="en-US" dirty="0" err="1"/>
              <a:t>kapasitetsbygging</a:t>
            </a:r>
            <a:endParaRPr lang="en-US" dirty="0"/>
          </a:p>
          <a:p>
            <a:r>
              <a:rPr lang="en-US" b="1" dirty="0" err="1"/>
              <a:t>Vedlikeholde</a:t>
            </a:r>
            <a:r>
              <a:rPr lang="en-US" b="1" dirty="0"/>
              <a:t> </a:t>
            </a:r>
            <a:r>
              <a:rPr lang="en-US" b="1" dirty="0" err="1"/>
              <a:t>sosiale</a:t>
            </a:r>
            <a:r>
              <a:rPr lang="en-US" b="1" dirty="0"/>
              <a:t> </a:t>
            </a:r>
            <a:r>
              <a:rPr lang="en-US" b="1" dirty="0" err="1"/>
              <a:t>systemer</a:t>
            </a:r>
            <a:r>
              <a:rPr lang="en-US" dirty="0"/>
              <a:t>: </a:t>
            </a:r>
            <a:r>
              <a:rPr lang="en-US" dirty="0" err="1"/>
              <a:t>fleksible</a:t>
            </a:r>
            <a:r>
              <a:rPr lang="en-US" dirty="0"/>
              <a:t> </a:t>
            </a:r>
            <a:r>
              <a:rPr lang="en-US" dirty="0" err="1"/>
              <a:t>tilpasningsstrategier</a:t>
            </a:r>
            <a:endParaRPr lang="en-US" dirty="0"/>
          </a:p>
          <a:p>
            <a:r>
              <a:rPr lang="en-US" dirty="0" err="1"/>
              <a:t>Fiskeflåte</a:t>
            </a:r>
            <a:r>
              <a:rPr lang="en-US" dirty="0"/>
              <a:t> med lave </a:t>
            </a:r>
            <a:r>
              <a:rPr lang="en-US" dirty="0" err="1"/>
              <a:t>utslipp</a:t>
            </a:r>
            <a:r>
              <a:rPr lang="en-US" dirty="0"/>
              <a:t>, </a:t>
            </a:r>
            <a:r>
              <a:rPr lang="en-US" dirty="0" err="1"/>
              <a:t>utnytte</a:t>
            </a:r>
            <a:r>
              <a:rPr lang="en-US" dirty="0"/>
              <a:t> </a:t>
            </a:r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ressurser</a:t>
            </a:r>
            <a:endParaRPr lang="en-US" dirty="0"/>
          </a:p>
          <a:p>
            <a:r>
              <a:rPr lang="en-US" b="1" dirty="0" err="1"/>
              <a:t>Restaurering</a:t>
            </a:r>
            <a:r>
              <a:rPr lang="en-US" b="1" dirty="0"/>
              <a:t> </a:t>
            </a:r>
            <a:r>
              <a:rPr lang="en-US" b="1" dirty="0" err="1"/>
              <a:t>av</a:t>
            </a:r>
            <a:r>
              <a:rPr lang="en-US" b="1" dirty="0"/>
              <a:t> </a:t>
            </a:r>
            <a:r>
              <a:rPr lang="en-US" b="1" dirty="0" err="1"/>
              <a:t>økosystemet</a:t>
            </a:r>
            <a:r>
              <a:rPr lang="en-US" b="1" dirty="0"/>
              <a:t>: </a:t>
            </a:r>
            <a:r>
              <a:rPr lang="en-US" dirty="0" err="1"/>
              <a:t>taredyrking</a:t>
            </a:r>
            <a:r>
              <a:rPr lang="en-US" dirty="0"/>
              <a:t>, </a:t>
            </a:r>
            <a:r>
              <a:rPr lang="en-US" dirty="0" err="1"/>
              <a:t>karbonlagring</a:t>
            </a:r>
            <a:endParaRPr lang="en-US" dirty="0"/>
          </a:p>
          <a:p>
            <a:r>
              <a:rPr lang="en-US" dirty="0" err="1"/>
              <a:t>Sette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</a:t>
            </a:r>
            <a:r>
              <a:rPr lang="en-US" dirty="0" err="1"/>
              <a:t>arealer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kystsonen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klimatiltak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 smtClean="0"/>
              <a:t>restaurering</a:t>
            </a:r>
            <a:r>
              <a:rPr lang="en-US" dirty="0" smtClean="0"/>
              <a:t>?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D5190-1A77-7045-8B34-36CE1560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715" y="656562"/>
            <a:ext cx="4327160" cy="3245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CBDC2F-DDDC-B544-BEFF-5AD6C3C64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715" y="3644627"/>
            <a:ext cx="5135255" cy="336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Andre relevante prosjekter</a:t>
            </a:r>
            <a:endParaRPr lang="se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 err="1" smtClean="0"/>
              <a:t>IndKnow</a:t>
            </a:r>
            <a:r>
              <a:rPr lang="nb-NO" dirty="0" smtClean="0"/>
              <a:t> (NFR, UiT (Senter for samiske studier)</a:t>
            </a:r>
          </a:p>
          <a:p>
            <a:r>
              <a:rPr lang="nb-NO" dirty="0" smtClean="0"/>
              <a:t>3- </a:t>
            </a:r>
            <a:r>
              <a:rPr lang="nb-NO" dirty="0" err="1" smtClean="0"/>
              <a:t>årig</a:t>
            </a:r>
            <a:r>
              <a:rPr lang="nb-NO" dirty="0" smtClean="0"/>
              <a:t> internasjonalt prosjekt </a:t>
            </a:r>
          </a:p>
          <a:p>
            <a:r>
              <a:rPr lang="nb-NO" dirty="0" err="1" smtClean="0"/>
              <a:t>Community-based</a:t>
            </a:r>
            <a:r>
              <a:rPr lang="nb-NO" dirty="0" smtClean="0"/>
              <a:t> </a:t>
            </a:r>
            <a:r>
              <a:rPr lang="nb-NO" dirty="0" err="1" smtClean="0"/>
              <a:t>impact</a:t>
            </a:r>
            <a:r>
              <a:rPr lang="nb-NO" dirty="0" smtClean="0"/>
              <a:t> </a:t>
            </a:r>
            <a:r>
              <a:rPr lang="nb-NO" dirty="0" err="1" smtClean="0"/>
              <a:t>assessments</a:t>
            </a:r>
            <a:r>
              <a:rPr lang="nb-NO" dirty="0" smtClean="0"/>
              <a:t> (CBIA)</a:t>
            </a:r>
          </a:p>
          <a:p>
            <a:r>
              <a:rPr lang="nb-NO" dirty="0" smtClean="0"/>
              <a:t>Industriprosjekter med involvering av urfolk og tradisjonell kunnskap</a:t>
            </a:r>
          </a:p>
          <a:p>
            <a:r>
              <a:rPr lang="nb-NO" dirty="0" smtClean="0"/>
              <a:t>Porsanger/Nordkapp: Kartlegging av tradisjonell bruk av sjøområder, workshop om (CBIA)</a:t>
            </a:r>
          </a:p>
          <a:p>
            <a:r>
              <a:rPr lang="nb-NO" dirty="0" smtClean="0"/>
              <a:t>TRACE (</a:t>
            </a:r>
            <a:r>
              <a:rPr lang="nb-NO" dirty="0" err="1" smtClean="0"/>
              <a:t>Framsenteret</a:t>
            </a:r>
            <a:r>
              <a:rPr lang="nb-NO" dirty="0" smtClean="0"/>
              <a:t>, NIKU)</a:t>
            </a:r>
          </a:p>
          <a:p>
            <a:r>
              <a:rPr lang="nb-NO" dirty="0" smtClean="0"/>
              <a:t>Kunnskapsbase basert på modell etter Finnmarkskommisjonen, samarbeid bl.a. med Fiskeridirektoratet (Yggdrasil)</a:t>
            </a:r>
            <a:endParaRPr lang="se-NO" dirty="0"/>
          </a:p>
        </p:txBody>
      </p:sp>
      <p:pic>
        <p:nvPicPr>
          <p:cNvPr id="5" name="Picture 2" descr="M:\Artikler_publikasjoner\MAST\Figure2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362918"/>
            <a:ext cx="3698945" cy="52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CoastChange</a:t>
            </a:r>
            <a:r>
              <a:rPr lang="nb-NO" dirty="0" smtClean="0"/>
              <a:t> (</a:t>
            </a:r>
            <a:r>
              <a:rPr lang="nb-NO" dirty="0" err="1" smtClean="0"/>
              <a:t>Framsenteret</a:t>
            </a:r>
            <a:r>
              <a:rPr lang="nb-NO" dirty="0" smtClean="0"/>
              <a:t>, flaggskip for fjord og kyst) (NFH, UiT, HI)</a:t>
            </a:r>
            <a:endParaRPr lang="se-NO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e-NO"/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582542" y="4546600"/>
            <a:ext cx="7686816" cy="2108200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Klimaendring – hvordan planlegge for endringer i klima? </a:t>
            </a:r>
            <a:r>
              <a:rPr lang="nb-NO" dirty="0" smtClean="0"/>
              <a:t>Vanskelig</a:t>
            </a:r>
          </a:p>
          <a:p>
            <a:r>
              <a:rPr lang="nb-NO" dirty="0" smtClean="0"/>
              <a:t>Hvilke viktige verdier som blir påvirket av klimaendring og endringer i biodiversitet? </a:t>
            </a:r>
          </a:p>
          <a:p>
            <a:r>
              <a:rPr lang="nb-NO" dirty="0" smtClean="0"/>
              <a:t>Kommunal og interkommunal kystsoneplanlegging – erfaringer fra Sør- og Midt Troms (identifisering av økosystemtjenester)</a:t>
            </a:r>
          </a:p>
          <a:p>
            <a:r>
              <a:rPr lang="nb-NO" dirty="0" smtClean="0"/>
              <a:t>Behovet for et oppdatert kunnskapsgrunnlag og bred involvering i planleggingsprosessen</a:t>
            </a:r>
          </a:p>
          <a:p>
            <a:r>
              <a:rPr lang="nb-NO" dirty="0" smtClean="0"/>
              <a:t>I Porsanger: workshop med planleggere, forvaltere og kunnskapsbærere om hvordan hele økosystemet kan «høres»</a:t>
            </a:r>
            <a:endParaRPr lang="se-NO" dirty="0"/>
          </a:p>
          <a:p>
            <a:endParaRPr lang="se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5" y="1594593"/>
            <a:ext cx="8832345" cy="2423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411163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e-NO" dirty="0"/>
          </a:p>
        </p:txBody>
      </p:sp>
    </p:spTree>
    <p:extLst>
      <p:ext uri="{BB962C8B-B14F-4D97-AF65-F5344CB8AC3E}">
        <p14:creationId xmlns:p14="http://schemas.microsoft.com/office/powerpoint/2010/main" val="384826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Samproduksjon av fisker- og forskerkunnskap</a:t>
            </a:r>
            <a:endParaRPr lang="se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Gode resultater fra andre områder (ex. </a:t>
            </a:r>
            <a:r>
              <a:rPr lang="nb-NO" dirty="0" smtClean="0"/>
              <a:t>Finland (</a:t>
            </a:r>
            <a:r>
              <a:rPr lang="nb-NO" dirty="0" err="1" smtClean="0"/>
              <a:t>Näätämö</a:t>
            </a:r>
            <a:r>
              <a:rPr lang="nb-NO" dirty="0" smtClean="0"/>
              <a:t>), </a:t>
            </a:r>
            <a:r>
              <a:rPr lang="nb-NO" dirty="0"/>
              <a:t>Grønland; PISUNA, </a:t>
            </a:r>
            <a:r>
              <a:rPr lang="nb-NO" dirty="0" err="1"/>
              <a:t>referanseflåten</a:t>
            </a:r>
            <a:r>
              <a:rPr lang="nb-NO" dirty="0"/>
              <a:t> i kystfisket)</a:t>
            </a:r>
          </a:p>
          <a:p>
            <a:r>
              <a:rPr lang="nb-NO" dirty="0"/>
              <a:t>«Salmon </a:t>
            </a:r>
            <a:r>
              <a:rPr lang="nb-NO" dirty="0" err="1"/>
              <a:t>roundtables</a:t>
            </a:r>
            <a:r>
              <a:rPr lang="nb-NO" dirty="0"/>
              <a:t>» i Canada</a:t>
            </a:r>
          </a:p>
          <a:p>
            <a:r>
              <a:rPr lang="nb-NO" dirty="0" smtClean="0"/>
              <a:t>Basere </a:t>
            </a:r>
            <a:r>
              <a:rPr lang="nb-NO" dirty="0"/>
              <a:t>observasjoner av endring på kunnskap om hvordan økosystemet var </a:t>
            </a:r>
            <a:r>
              <a:rPr lang="nb-NO" dirty="0" smtClean="0"/>
              <a:t>før (ex. Før eller etter store endringer slik som nedbeiting av tareskog)</a:t>
            </a:r>
            <a:endParaRPr lang="nb-NO" dirty="0"/>
          </a:p>
          <a:p>
            <a:r>
              <a:rPr lang="nb-NO" dirty="0" smtClean="0"/>
              <a:t>Lokale observatører som deltar i datainnhenting (fiskere fra Porsanger har allerede deltatt i </a:t>
            </a:r>
            <a:r>
              <a:rPr lang="nb-NO" dirty="0" err="1" smtClean="0"/>
              <a:t>Kolarctic</a:t>
            </a:r>
            <a:r>
              <a:rPr lang="nb-NO" dirty="0" smtClean="0"/>
              <a:t> Salmon med innhenting av skjellprøver </a:t>
            </a:r>
            <a:r>
              <a:rPr lang="nb-NO" dirty="0" err="1" smtClean="0"/>
              <a:t>etc</a:t>
            </a:r>
            <a:r>
              <a:rPr lang="nb-NO" dirty="0" smtClean="0"/>
              <a:t>)</a:t>
            </a:r>
          </a:p>
          <a:p>
            <a:r>
              <a:rPr lang="nb-NO" dirty="0" smtClean="0"/>
              <a:t>Diskuteres og nyanseres i et panel av kunnskapsbærere og forskere (peer </a:t>
            </a:r>
            <a:r>
              <a:rPr lang="nb-NO" dirty="0" err="1" smtClean="0"/>
              <a:t>review</a:t>
            </a:r>
            <a:r>
              <a:rPr lang="nb-NO" dirty="0" smtClean="0"/>
              <a:t>)</a:t>
            </a:r>
          </a:p>
          <a:p>
            <a:pPr marL="0" indent="0">
              <a:buNone/>
            </a:pPr>
            <a:endParaRPr lang="nb-NO" dirty="0" smtClean="0"/>
          </a:p>
          <a:p>
            <a:endParaRPr lang="se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se-NO"/>
          </a:p>
        </p:txBody>
      </p:sp>
      <p:pic>
        <p:nvPicPr>
          <p:cNvPr id="5" name="Content Placeholder 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5" r="25665"/>
          <a:stretch>
            <a:fillRect/>
          </a:stretch>
        </p:blipFill>
        <p:spPr bwMode="auto">
          <a:xfrm>
            <a:off x="4840368" y="1837779"/>
            <a:ext cx="3710048" cy="428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2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Litteratur</a:t>
            </a:r>
            <a:endParaRPr lang="se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dirty="0" err="1" smtClean="0"/>
              <a:t>Populærvitenskapelige</a:t>
            </a:r>
            <a:r>
              <a:rPr lang="en-US" dirty="0" smtClean="0"/>
              <a:t> </a:t>
            </a:r>
            <a:r>
              <a:rPr lang="en-US" dirty="0" err="1" smtClean="0"/>
              <a:t>publikasjoner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Fávllis</a:t>
            </a:r>
            <a:r>
              <a:rPr lang="en-US" dirty="0" smtClean="0"/>
              <a:t>: se site.uit.no/</a:t>
            </a:r>
            <a:r>
              <a:rPr lang="en-US" dirty="0" err="1" smtClean="0"/>
              <a:t>favllis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Brattland</a:t>
            </a:r>
            <a:r>
              <a:rPr lang="en-US" dirty="0"/>
              <a:t>, C., </a:t>
            </a:r>
            <a:r>
              <a:rPr lang="en-US" dirty="0" err="1"/>
              <a:t>Eythórsson</a:t>
            </a:r>
            <a:r>
              <a:rPr lang="en-US" dirty="0"/>
              <a:t>, E., Weines, J., &amp; </a:t>
            </a:r>
            <a:r>
              <a:rPr lang="en-US" dirty="0" err="1"/>
              <a:t>Sunnanå</a:t>
            </a:r>
            <a:r>
              <a:rPr lang="en-US" dirty="0"/>
              <a:t>, K. (2018). Social–ecological timelines to explore human adaptation to coastal change. </a:t>
            </a:r>
            <a:r>
              <a:rPr lang="en-US" i="1" dirty="0"/>
              <a:t>Ambio</a:t>
            </a:r>
            <a:r>
              <a:rPr lang="en-US" dirty="0"/>
              <a:t>, 1-14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Brattland</a:t>
            </a:r>
            <a:r>
              <a:rPr lang="en-US" dirty="0"/>
              <a:t>, C.: </a:t>
            </a:r>
            <a:r>
              <a:rPr lang="en-US" i="1" dirty="0"/>
              <a:t>A cybernetic future for small-scale fisheries. </a:t>
            </a:r>
            <a:r>
              <a:rPr lang="nb-NO" dirty="0"/>
              <a:t>Maritime Studies, 13:18 </a:t>
            </a:r>
            <a:r>
              <a:rPr lang="en-US" dirty="0"/>
              <a:t>(2014).</a:t>
            </a:r>
          </a:p>
          <a:p>
            <a:endParaRPr lang="nb-NO" dirty="0"/>
          </a:p>
          <a:p>
            <a:r>
              <a:rPr lang="nb-NO" dirty="0" err="1"/>
              <a:t>Eythórsson</a:t>
            </a:r>
            <a:r>
              <a:rPr lang="nb-NO" dirty="0"/>
              <a:t>, E., and Brattland, C.: </a:t>
            </a:r>
            <a:r>
              <a:rPr lang="nb-NO" i="1" dirty="0"/>
              <a:t>New Challenges to Research </a:t>
            </a:r>
            <a:r>
              <a:rPr lang="nb-NO" i="1" dirty="0" err="1"/>
              <a:t>on</a:t>
            </a:r>
            <a:r>
              <a:rPr lang="nb-NO" i="1" dirty="0"/>
              <a:t> </a:t>
            </a:r>
            <a:r>
              <a:rPr lang="nb-NO" i="1" dirty="0" err="1"/>
              <a:t>Local</a:t>
            </a:r>
            <a:r>
              <a:rPr lang="nb-NO" i="1" dirty="0"/>
              <a:t> </a:t>
            </a:r>
            <a:r>
              <a:rPr lang="nb-NO" i="1" dirty="0" err="1"/>
              <a:t>Ecological</a:t>
            </a:r>
            <a:r>
              <a:rPr lang="nb-NO" i="1" dirty="0"/>
              <a:t> Knowledge: Cross-</a:t>
            </a:r>
            <a:r>
              <a:rPr lang="nb-NO" i="1" dirty="0" err="1"/>
              <a:t>Disciplinarity</a:t>
            </a:r>
            <a:r>
              <a:rPr lang="nb-NO" i="1" dirty="0"/>
              <a:t> and </a:t>
            </a:r>
            <a:r>
              <a:rPr lang="nb-NO" i="1" dirty="0" err="1"/>
              <a:t>Partnership</a:t>
            </a:r>
            <a:r>
              <a:rPr lang="nb-NO" i="1" dirty="0"/>
              <a:t>.</a:t>
            </a:r>
            <a:r>
              <a:rPr lang="nb-NO" dirty="0"/>
              <a:t> </a:t>
            </a:r>
            <a:r>
              <a:rPr lang="en-US" dirty="0"/>
              <a:t>Fishing People of the North: Cultures, Economies, and Management Responding to Change </a:t>
            </a:r>
            <a:r>
              <a:rPr lang="nb-NO" dirty="0"/>
              <a:t>(2012).</a:t>
            </a:r>
          </a:p>
          <a:p>
            <a:endParaRPr lang="nb-NO" dirty="0"/>
          </a:p>
          <a:p>
            <a:r>
              <a:rPr lang="en-US" dirty="0"/>
              <a:t>Broderstad, E. G. and </a:t>
            </a:r>
            <a:r>
              <a:rPr lang="en-US" dirty="0" err="1"/>
              <a:t>Eythórsson</a:t>
            </a:r>
            <a:r>
              <a:rPr lang="en-US" dirty="0"/>
              <a:t>, E. </a:t>
            </a:r>
            <a:r>
              <a:rPr lang="en-US" i="1" dirty="0"/>
              <a:t>Resilient communities? Collapse and recovery of a social-ecological system in Arctic Norway. </a:t>
            </a:r>
            <a:r>
              <a:rPr lang="en-US" dirty="0"/>
              <a:t>Ecology and Society 19(3):1 (2014). </a:t>
            </a:r>
          </a:p>
          <a:p>
            <a:endParaRPr lang="en-US" dirty="0"/>
          </a:p>
          <a:p>
            <a:r>
              <a:rPr lang="nb-NO" dirty="0"/>
              <a:t>Weines, J.:</a:t>
            </a:r>
            <a:r>
              <a:rPr lang="en-US" i="1" dirty="0"/>
              <a:t>Local ecological knowledge as source material for historical research: Reflections on interdisciplinary collaboration, politics and history through the </a:t>
            </a:r>
            <a:r>
              <a:rPr lang="en-US" i="1" dirty="0" err="1"/>
              <a:t>Fávllis</a:t>
            </a:r>
            <a:r>
              <a:rPr lang="en-US" i="1" dirty="0"/>
              <a:t> network and the </a:t>
            </a:r>
            <a:r>
              <a:rPr lang="en-US" i="1" dirty="0" err="1"/>
              <a:t>Porsanger</a:t>
            </a:r>
            <a:r>
              <a:rPr lang="en-US" i="1" dirty="0"/>
              <a:t> Fjord</a:t>
            </a:r>
            <a:r>
              <a:rPr lang="en-US" dirty="0"/>
              <a:t>.</a:t>
            </a:r>
            <a:r>
              <a:rPr lang="en-US" i="1" dirty="0"/>
              <a:t> </a:t>
            </a:r>
            <a:r>
              <a:rPr lang="en-US" dirty="0"/>
              <a:t>UiT</a:t>
            </a:r>
            <a:r>
              <a:rPr lang="nb-NO" dirty="0"/>
              <a:t> (2016).</a:t>
            </a:r>
          </a:p>
          <a:p>
            <a:endParaRPr lang="nb-NO" dirty="0"/>
          </a:p>
          <a:p>
            <a:r>
              <a:rPr lang="en-US" dirty="0"/>
              <a:t>Hind, E. J.: </a:t>
            </a:r>
            <a:r>
              <a:rPr lang="en-US" i="1" dirty="0"/>
              <a:t>A review of the past, the present, and the future of fishers' knowledge research: a challenge to established fisheries science.</a:t>
            </a:r>
            <a:r>
              <a:rPr lang="en-US" dirty="0"/>
              <a:t> </a:t>
            </a:r>
            <a:r>
              <a:rPr lang="nb-NO" dirty="0"/>
              <a:t>ICES Journal of Marine Science Vol. 72(2). </a:t>
            </a:r>
            <a:r>
              <a:rPr lang="en-US" dirty="0"/>
              <a:t>(2014).</a:t>
            </a:r>
          </a:p>
          <a:p>
            <a:endParaRPr lang="en-US" dirty="0"/>
          </a:p>
          <a:p>
            <a:r>
              <a:rPr lang="en-US" dirty="0" err="1"/>
              <a:t>Keiner</a:t>
            </a:r>
            <a:r>
              <a:rPr lang="en-US" dirty="0"/>
              <a:t>, C.: </a:t>
            </a:r>
            <a:r>
              <a:rPr lang="en-US" i="1" dirty="0"/>
              <a:t>How Scientific Does Marine Environmental History Need to Be?</a:t>
            </a:r>
            <a:r>
              <a:rPr lang="en-US" dirty="0"/>
              <a:t> </a:t>
            </a:r>
            <a:r>
              <a:rPr lang="nb-NO" dirty="0" err="1"/>
              <a:t>Environmental</a:t>
            </a:r>
            <a:r>
              <a:rPr lang="nb-NO" dirty="0"/>
              <a:t> </a:t>
            </a:r>
            <a:r>
              <a:rPr lang="nb-NO" dirty="0" err="1"/>
              <a:t>History</a:t>
            </a:r>
            <a:r>
              <a:rPr lang="nb-NO" dirty="0"/>
              <a:t> Vol. 18/1 </a:t>
            </a:r>
            <a:r>
              <a:rPr lang="en-US" dirty="0"/>
              <a:t>(2013).</a:t>
            </a:r>
          </a:p>
          <a:p>
            <a:endParaRPr lang="en-US" dirty="0"/>
          </a:p>
          <a:p>
            <a:r>
              <a:rPr lang="en-US" dirty="0"/>
              <a:t>Stephenson, R. et al.: </a:t>
            </a:r>
            <a:r>
              <a:rPr lang="en-US" i="1" dirty="0"/>
              <a:t>Integrating fishers’ knowledge research in science and management</a:t>
            </a:r>
            <a:r>
              <a:rPr lang="en-US" dirty="0"/>
              <a:t>. ICES Journal of Marine Science Advance Access, march 16 2016</a:t>
            </a:r>
            <a:r>
              <a:rPr lang="en-US" i="1" dirty="0"/>
              <a:t> </a:t>
            </a:r>
            <a:r>
              <a:rPr lang="en-US" dirty="0"/>
              <a:t>(2016).</a:t>
            </a:r>
          </a:p>
          <a:p>
            <a:endParaRPr lang="se-NO" dirty="0"/>
          </a:p>
        </p:txBody>
      </p:sp>
    </p:spTree>
    <p:extLst>
      <p:ext uri="{BB962C8B-B14F-4D97-AF65-F5344CB8AC3E}">
        <p14:creationId xmlns:p14="http://schemas.microsoft.com/office/powerpoint/2010/main" val="8076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_blaa_nynorsk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Mal_blaa_samisk</Template>
  <TotalTime>1410</TotalTime>
  <Words>1235</Words>
  <Application>Microsoft Office PowerPoint</Application>
  <PresentationFormat>On-screen Show (4:3)</PresentationFormat>
  <Paragraphs>155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Open Sans</vt:lpstr>
      <vt:lpstr>Mal_blaa_nynorsk</vt:lpstr>
      <vt:lpstr>  Forskningsprosjekter knyttet til Porsangerfjorden</vt:lpstr>
      <vt:lpstr>Fávllis prosjektet  (Senter for samiske studier, NFR 2008-2012)</vt:lpstr>
      <vt:lpstr>PowerPoint Presentation</vt:lpstr>
      <vt:lpstr>Økologiske endringer fra fiskerperspektiv</vt:lpstr>
      <vt:lpstr>Planlegging for bærekraftige systemer</vt:lpstr>
      <vt:lpstr>Andre relevante prosjekter</vt:lpstr>
      <vt:lpstr>CoastChange (Framsenteret, flaggskip for fjord og kyst) (NFH, UiT, HI)</vt:lpstr>
      <vt:lpstr>Samproduksjon av fisker- og forskerkunnskap</vt:lpstr>
      <vt:lpstr>Litteratur</vt:lpstr>
    </vt:vector>
  </TitlesOfParts>
  <Company>UiT Norges arktiske universitet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Brattland Camilla</dc:creator>
  <cp:lastModifiedBy>Camilla Brattland</cp:lastModifiedBy>
  <cp:revision>71</cp:revision>
  <dcterms:created xsi:type="dcterms:W3CDTF">2015-03-05T12:45:40Z</dcterms:created>
  <dcterms:modified xsi:type="dcterms:W3CDTF">2019-05-23T07:35:29Z</dcterms:modified>
</cp:coreProperties>
</file>