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1" autoAdjust="0"/>
    <p:restoredTop sz="94660"/>
  </p:normalViewPr>
  <p:slideViewPr>
    <p:cSldViewPr snapToGrid="0">
      <p:cViewPr varScale="1">
        <p:scale>
          <a:sx n="70" d="100"/>
          <a:sy n="70" d="100"/>
        </p:scale>
        <p:origin x="90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A794-EE71-4BA6-9893-45950F77958F}" type="datetimeFigureOut">
              <a:rPr lang="nb-NO" smtClean="0"/>
              <a:t>20.05.2019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4C17-412B-41FE-A448-51D9CA9F160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18382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A794-EE71-4BA6-9893-45950F77958F}" type="datetimeFigureOut">
              <a:rPr lang="nb-NO" smtClean="0"/>
              <a:t>20.05.2019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4C17-412B-41FE-A448-51D9CA9F160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5722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A794-EE71-4BA6-9893-45950F77958F}" type="datetimeFigureOut">
              <a:rPr lang="nb-NO" smtClean="0"/>
              <a:t>20.05.2019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4C17-412B-41FE-A448-51D9CA9F160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6470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346026" y="1546354"/>
            <a:ext cx="8998907" cy="713658"/>
          </a:xfrm>
        </p:spPr>
        <p:txBody>
          <a:bodyPr/>
          <a:lstStyle>
            <a:lvl1pPr>
              <a:defRPr b="1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346026" y="2542784"/>
            <a:ext cx="8998908" cy="3713357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A794-EE71-4BA6-9893-45950F77958F}" type="datetimeFigureOut">
              <a:rPr lang="nb-NO" smtClean="0"/>
              <a:t>20.05.2019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4C17-412B-41FE-A448-51D9CA9F160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157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A794-EE71-4BA6-9893-45950F77958F}" type="datetimeFigureOut">
              <a:rPr lang="nb-NO" smtClean="0"/>
              <a:t>20.05.2019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4C17-412B-41FE-A448-51D9CA9F160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44691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A794-EE71-4BA6-9893-45950F77958F}" type="datetimeFigureOut">
              <a:rPr lang="nb-NO" smtClean="0"/>
              <a:t>20.05.2019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4C17-412B-41FE-A448-51D9CA9F160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5211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A794-EE71-4BA6-9893-45950F77958F}" type="datetimeFigureOut">
              <a:rPr lang="nb-NO" smtClean="0"/>
              <a:t>20.05.2019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4C17-412B-41FE-A448-51D9CA9F160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8360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A794-EE71-4BA6-9893-45950F77958F}" type="datetimeFigureOut">
              <a:rPr lang="nb-NO" smtClean="0"/>
              <a:t>20.05.2019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4C17-412B-41FE-A448-51D9CA9F160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15975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A794-EE71-4BA6-9893-45950F77958F}" type="datetimeFigureOut">
              <a:rPr lang="nb-NO" smtClean="0"/>
              <a:t>20.05.2019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4C17-412B-41FE-A448-51D9CA9F160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02074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A794-EE71-4BA6-9893-45950F77958F}" type="datetimeFigureOut">
              <a:rPr lang="nb-NO" smtClean="0"/>
              <a:t>20.05.2019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4C17-412B-41FE-A448-51D9CA9F160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0823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A794-EE71-4BA6-9893-45950F77958F}" type="datetimeFigureOut">
              <a:rPr lang="nb-NO" smtClean="0"/>
              <a:t>20.05.2019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4C17-412B-41FE-A448-51D9CA9F160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9947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DA794-EE71-4BA6-9893-45950F77958F}" type="datetimeFigureOut">
              <a:rPr lang="nb-NO" smtClean="0"/>
              <a:t>20.05.2019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54C17-412B-41FE-A448-51D9CA9F1602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Bilde 6"/>
          <p:cNvPicPr/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67" y="185738"/>
            <a:ext cx="2278563" cy="96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524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7D7D6596-C4F3-457E-9C9B-47DAE2F76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               Hva skjedde i Oslofjorden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124DB257-87FE-4219-90CD-BD321F06D51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nb-NO" dirty="0"/>
              <a:t>Fisken begynte å forsvinne på 90 tallet</a:t>
            </a:r>
          </a:p>
          <a:p>
            <a:r>
              <a:rPr lang="nb-NO" dirty="0"/>
              <a:t>Fiskerne og befolkningen visste ikke hvorfor</a:t>
            </a:r>
          </a:p>
          <a:p>
            <a:r>
              <a:rPr lang="nb-NO" dirty="0"/>
              <a:t>Selen fikk skylden</a:t>
            </a:r>
          </a:p>
          <a:p>
            <a:r>
              <a:rPr lang="nb-NO" dirty="0"/>
              <a:t>Kommuner, fylkesmann og fylkeskommune følte ikke at de hadde noe rolle i dette</a:t>
            </a:r>
          </a:p>
          <a:p>
            <a:r>
              <a:rPr lang="nb-NO" dirty="0"/>
              <a:t>Stor avstand til Fiskeridirektoratet og forskningsmiljøene</a:t>
            </a:r>
          </a:p>
          <a:p>
            <a:endParaRPr lang="nb-NO" dirty="0"/>
          </a:p>
        </p:txBody>
      </p:sp>
      <p:pic>
        <p:nvPicPr>
          <p:cNvPr id="7" name="Plassholder for innhold 7" descr="Et bilde som inneholder himmel, vann, fisk, dyr&#10;&#10;Automatisk generert beskrivelse">
            <a:extLst>
              <a:ext uri="{FF2B5EF4-FFF2-40B4-BE49-F238E27FC236}">
                <a16:creationId xmlns:a16="http://schemas.microsoft.com/office/drawing/2014/main" id="{9301823F-2A0F-47A9-BE04-5F1D9DE0D84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51630"/>
            <a:ext cx="5592170" cy="3777209"/>
          </a:xfrm>
        </p:spPr>
      </p:pic>
    </p:spTree>
    <p:extLst>
      <p:ext uri="{BB962C8B-B14F-4D97-AF65-F5344CB8AC3E}">
        <p14:creationId xmlns:p14="http://schemas.microsoft.com/office/powerpoint/2010/main" val="3615716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F480250-884F-4E26-A046-33C9382CC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                 2 marine nasjonalparker i</a:t>
            </a:r>
            <a:br>
              <a:rPr lang="nb-NO" dirty="0"/>
            </a:br>
            <a:r>
              <a:rPr lang="nb-NO" dirty="0"/>
              <a:t>                 Oslofjorden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A2F5C9D-ABA4-4064-94AC-0EB6AF70D48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b-NO" dirty="0"/>
              <a:t>Politiske styrer og en liten administrasjon ble etablert, dette ble et vendepunkt</a:t>
            </a:r>
          </a:p>
          <a:p>
            <a:r>
              <a:rPr lang="nb-NO" dirty="0"/>
              <a:t>Det ble stort folkelig og politisk engasjement rundt fiskens forsvinning, møter med fiskeriminister og miljøminister</a:t>
            </a:r>
          </a:p>
          <a:p>
            <a:r>
              <a:rPr lang="nb-NO" dirty="0"/>
              <a:t>Støtteforskning ble koplet inn</a:t>
            </a:r>
          </a:p>
          <a:p>
            <a:r>
              <a:rPr lang="nb-NO" dirty="0"/>
              <a:t>Resultat:</a:t>
            </a:r>
          </a:p>
          <a:p>
            <a:pPr lvl="1"/>
            <a:r>
              <a:rPr lang="nb-NO" dirty="0"/>
              <a:t>Krafttak for kysttorsken</a:t>
            </a:r>
          </a:p>
          <a:p>
            <a:pPr lvl="1"/>
            <a:r>
              <a:rPr lang="nb-NO" dirty="0"/>
              <a:t>Frisk Oslofjord (økologisk grunnkart + kunnskapsbank)</a:t>
            </a:r>
          </a:p>
          <a:p>
            <a:pPr lvl="1"/>
            <a:r>
              <a:rPr lang="nb-NO" dirty="0"/>
              <a:t>Budsjett ca. 35 mill.</a:t>
            </a:r>
          </a:p>
          <a:p>
            <a:r>
              <a:rPr lang="nb-NO" dirty="0"/>
              <a:t>«</a:t>
            </a:r>
            <a:r>
              <a:rPr lang="nb-NO" dirty="0" err="1"/>
              <a:t>Bottom</a:t>
            </a:r>
            <a:r>
              <a:rPr lang="nb-NO" dirty="0"/>
              <a:t> up»</a:t>
            </a:r>
          </a:p>
          <a:p>
            <a:r>
              <a:rPr lang="nb-NO" dirty="0"/>
              <a:t>Nasjonalparkene ble talerør og katalysator for en </a:t>
            </a:r>
            <a:r>
              <a:rPr lang="nb-NO" dirty="0" err="1"/>
              <a:t>snuopereasjon</a:t>
            </a:r>
            <a:endParaRPr lang="nb-NO" dirty="0"/>
          </a:p>
          <a:p>
            <a:endParaRPr lang="nb-NO" dirty="0"/>
          </a:p>
        </p:txBody>
      </p:sp>
      <p:pic>
        <p:nvPicPr>
          <p:cNvPr id="5" name="Plassholder for innhold 5" descr="Et bilde som inneholder himmel, vann, utendørs, båt&#10;&#10;Automatisk generert beskrivelse">
            <a:extLst>
              <a:ext uri="{FF2B5EF4-FFF2-40B4-BE49-F238E27FC236}">
                <a16:creationId xmlns:a16="http://schemas.microsoft.com/office/drawing/2014/main" id="{E77C3138-57B3-481A-9C29-ACCB41964D3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825625"/>
            <a:ext cx="5496636" cy="4118769"/>
          </a:xfrm>
        </p:spPr>
      </p:pic>
    </p:spTree>
    <p:extLst>
      <p:ext uri="{BB962C8B-B14F-4D97-AF65-F5344CB8AC3E}">
        <p14:creationId xmlns:p14="http://schemas.microsoft.com/office/powerpoint/2010/main" val="1630072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2FA73B0D-A56E-432A-93F1-749DDBB30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Situasjonen i startpunktet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4E2ACEDC-E160-4846-B77B-16D9343CFF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Dårlig samarbeid innad i det offentlige (fiskeri, miljø, kommuner, fylkesmann, fylkeskommune)</a:t>
            </a:r>
          </a:p>
          <a:p>
            <a:r>
              <a:rPr lang="nb-NO" dirty="0"/>
              <a:t>Lite kontakt med fiskernes organisasjoner</a:t>
            </a:r>
          </a:p>
          <a:p>
            <a:r>
              <a:rPr lang="nb-NO" dirty="0"/>
              <a:t>Uten samarbeid er det vanskelig å få til god marin forvaltning; delt forvaltning, forankring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93727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5311CE25-3AF1-4AB3-9560-AE4ECB260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                   Resultat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84CAA517-6AB4-4C33-870B-19774381E41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b-NO" dirty="0"/>
              <a:t>Interesseorganisasjoner (særlig fiskerne), Fiskeridirektoratet, Miljødirektoratet, fylkesmannen, fylkeskommune, kommuner sitter i felles styringsgruppe for de to prosjektene</a:t>
            </a:r>
          </a:p>
          <a:p>
            <a:r>
              <a:rPr lang="nb-NO" dirty="0"/>
              <a:t>HI, NIVA, Kongsberggruppen, Kartverket og NGU er tungt med på laget</a:t>
            </a:r>
          </a:p>
          <a:p>
            <a:r>
              <a:rPr lang="nb-NO" dirty="0"/>
              <a:t>Manglende kontakt og frustrasjon er snudd til  entusiasme</a:t>
            </a:r>
          </a:p>
          <a:p>
            <a:r>
              <a:rPr lang="nb-NO" dirty="0"/>
              <a:t>Samarbeidet har også ført til et stort spleiselag mellom aktørene</a:t>
            </a:r>
          </a:p>
          <a:p>
            <a:r>
              <a:rPr lang="nb-NO" dirty="0"/>
              <a:t>I tillegg har den norske bank lagt 15 mill. på bordet</a:t>
            </a:r>
          </a:p>
          <a:p>
            <a:endParaRPr lang="nb-NO" dirty="0"/>
          </a:p>
        </p:txBody>
      </p:sp>
      <p:pic>
        <p:nvPicPr>
          <p:cNvPr id="7" name="Plassholder for innhold 5" descr="Et bilde som inneholder person, utendørs, bakke, bygning&#10;&#10;Automatisk generert beskrivelse">
            <a:extLst>
              <a:ext uri="{FF2B5EF4-FFF2-40B4-BE49-F238E27FC236}">
                <a16:creationId xmlns:a16="http://schemas.microsoft.com/office/drawing/2014/main" id="{905FAF63-5B3B-4B6A-9171-A9A9B9AED7E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755" y="1690688"/>
            <a:ext cx="4217158" cy="4942124"/>
          </a:xfrm>
        </p:spPr>
      </p:pic>
    </p:spTree>
    <p:extLst>
      <p:ext uri="{BB962C8B-B14F-4D97-AF65-F5344CB8AC3E}">
        <p14:creationId xmlns:p14="http://schemas.microsoft.com/office/powerpoint/2010/main" val="945815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66EC5B17-91CD-46DE-9D68-D2335CF56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Prosess i lokalsamfunnet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0B5934E8-5128-411A-AD33-FA14547A8A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b-NO" dirty="0"/>
              <a:t>Forskerne har gitt oss håp, det er livsgrunnlag for torsk og andre viktige arter i Oslofjorden</a:t>
            </a:r>
          </a:p>
          <a:p>
            <a:r>
              <a:rPr lang="nb-NO" dirty="0"/>
              <a:t>Felles forståelse av hva som er hovedproblemene, forskningen må være overdommer i faglige spørsmål</a:t>
            </a:r>
          </a:p>
          <a:p>
            <a:r>
              <a:rPr lang="nb-NO" dirty="0"/>
              <a:t>Svekket bæreevne i fjorden, formørkning av kystvannet, jordpartikler, næringssalter, tareskog og ålegras svekket. Fiskepresset ble for stort.</a:t>
            </a:r>
          </a:p>
          <a:p>
            <a:r>
              <a:rPr lang="nb-NO" dirty="0"/>
              <a:t>Enighet om at vi må gjøre noe med forurensningene og fiskepresset</a:t>
            </a:r>
          </a:p>
          <a:p>
            <a:r>
              <a:rPr lang="nb-NO" dirty="0"/>
              <a:t>På kort sikt: sette av fredningssoner for å redde restene, sikre gyting og oppvekst </a:t>
            </a:r>
          </a:p>
          <a:p>
            <a:r>
              <a:rPr lang="nb-NO" dirty="0"/>
              <a:t>På lengre sikt: få ned tilførsler av næringssalter og leirmasser fra elvene. Drøftinger med landbruksminister og klima- og miljøminister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99581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842F833C-EDE3-4E7B-A253-CD87758FB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              Folkemøter, særlig med fiskerne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A8ABA11A-32F9-453C-BBF6-51892790FD5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b-NO" dirty="0"/>
              <a:t>Med ryggen mot veggen</a:t>
            </a:r>
          </a:p>
          <a:p>
            <a:r>
              <a:rPr lang="nb-NO" dirty="0"/>
              <a:t>Ikke vanskelig å bli enige om at noe måtte gjøres</a:t>
            </a:r>
          </a:p>
          <a:p>
            <a:r>
              <a:rPr lang="nb-NO" dirty="0"/>
              <a:t>Seldiskusjonen har stilnet, mye god faktabasert informasjon fra forskerne</a:t>
            </a:r>
          </a:p>
          <a:p>
            <a:r>
              <a:rPr lang="nb-NO" dirty="0"/>
              <a:t>Villighet til å prøve ut metoder, det oppsto et tillitsforhold</a:t>
            </a:r>
          </a:p>
          <a:p>
            <a:r>
              <a:rPr lang="nb-NO" dirty="0"/>
              <a:t>Fiskerne var aktive med å tipse om  fiskeplasser; gyteområder og oppvekstområder</a:t>
            </a:r>
          </a:p>
          <a:p>
            <a:r>
              <a:rPr lang="nb-NO" dirty="0"/>
              <a:t>Dette ga oss mye oppdatert kunnskap</a:t>
            </a:r>
          </a:p>
          <a:p>
            <a:r>
              <a:rPr lang="nb-NO" dirty="0"/>
              <a:t>I tillegg: data fra Havforskningsinstituttet</a:t>
            </a:r>
          </a:p>
          <a:p>
            <a:r>
              <a:rPr lang="nb-NO" dirty="0"/>
              <a:t>Fredning </a:t>
            </a:r>
            <a:r>
              <a:rPr lang="nb-NO" dirty="0" err="1"/>
              <a:t>fom</a:t>
            </a:r>
            <a:r>
              <a:rPr lang="nb-NO" dirty="0"/>
              <a:t>. 15. juni 2019</a:t>
            </a:r>
          </a:p>
          <a:p>
            <a:r>
              <a:rPr lang="nb-NO" dirty="0"/>
              <a:t>Fiskeridirektoratet overstyrte prosessen på oppløpssiden</a:t>
            </a:r>
          </a:p>
          <a:p>
            <a:endParaRPr lang="nb-NO" dirty="0"/>
          </a:p>
        </p:txBody>
      </p:sp>
      <p:pic>
        <p:nvPicPr>
          <p:cNvPr id="7" name="Plassholder for innhold 5" descr="Et bilde som inneholder tekst, kart&#10;&#10;Automatisk generert beskrivelse">
            <a:extLst>
              <a:ext uri="{FF2B5EF4-FFF2-40B4-BE49-F238E27FC236}">
                <a16:creationId xmlns:a16="http://schemas.microsoft.com/office/drawing/2014/main" id="{5D42E37D-01E3-4219-B76B-758FB11BCFC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302" y="1825625"/>
            <a:ext cx="4929395" cy="4351338"/>
          </a:xfrm>
        </p:spPr>
      </p:pic>
    </p:spTree>
    <p:extLst>
      <p:ext uri="{BB962C8B-B14F-4D97-AF65-F5344CB8AC3E}">
        <p14:creationId xmlns:p14="http://schemas.microsoft.com/office/powerpoint/2010/main" val="2265535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C41956A-F68B-49D8-84A2-044B26736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                  Nytt regelverk, årlig prøvefiske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CA7442D-08F7-4646-8E27-41631B58665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/>
              <a:t>Prøvefiske, årlig oppfølging av endringer</a:t>
            </a:r>
          </a:p>
          <a:p>
            <a:r>
              <a:rPr lang="nb-NO"/>
              <a:t>Adaptiv forvaltning: Mulige </a:t>
            </a:r>
            <a:r>
              <a:rPr lang="nb-NO" dirty="0"/>
              <a:t>justeringer etter hvert som kunnskapsgrunnlaget </a:t>
            </a:r>
            <a:r>
              <a:rPr lang="nb-NO"/>
              <a:t>blir bedre?; </a:t>
            </a:r>
            <a:r>
              <a:rPr lang="nb-NO" dirty="0"/>
              <a:t>gyteområder, arrondering, forståelse av økosystemene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FA4E781-6400-4700-B804-50DB06FD4C1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b-NO"/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80D34354-0B09-40FE-9E4E-0BCBB13E74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1290715"/>
              </p:ext>
            </p:extLst>
          </p:nvPr>
        </p:nvGraphicFramePr>
        <p:xfrm>
          <a:off x="6096000" y="1825625"/>
          <a:ext cx="4999133" cy="3533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Acrobat Document" r:id="rId3" imgW="11344233" imgH="8019810" progId="AcroExch.Document.7">
                  <p:embed/>
                </p:oleObj>
              </mc:Choice>
              <mc:Fallback>
                <p:oleObj name="Acrobat Document" r:id="rId3" imgW="11344233" imgH="801981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0" y="1825625"/>
                        <a:ext cx="4999133" cy="35339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8826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52A6A82-C7D6-4D05-8880-32B4DD16B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                   Konklusjon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8870ED5-9C23-48A8-A686-C887F6AD74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nb-NO" dirty="0"/>
              <a:t>Samarbeid mellom befolkningen, offentlig myndighet og forskning har hos oss gitt svært gode resultater</a:t>
            </a:r>
          </a:p>
          <a:p>
            <a:r>
              <a:rPr lang="nb-NO" dirty="0"/>
              <a:t>Bli enige med Fiskeridirektoratet om spillereglene, tidlig</a:t>
            </a:r>
          </a:p>
          <a:p>
            <a:r>
              <a:rPr lang="nb-NO" dirty="0"/>
              <a:t>Marin økologi i kystnære områder har vært et forsømt område både i fiskeriforvaltning og miljøforvaltning</a:t>
            </a:r>
          </a:p>
          <a:p>
            <a:r>
              <a:rPr lang="nb-NO" dirty="0"/>
              <a:t>Vi må lære av dette:</a:t>
            </a:r>
          </a:p>
          <a:p>
            <a:pPr lvl="1"/>
            <a:r>
              <a:rPr lang="nb-NO" dirty="0"/>
              <a:t>Forebyggende forvaltning er alltid bedre og billigere enn å reparere etter at katastrofen har inntruffet</a:t>
            </a:r>
          </a:p>
          <a:p>
            <a:r>
              <a:rPr lang="nb-NO" dirty="0"/>
              <a:t>Derfor har vi tro på et nettverk og samarbeid mellom regioner som  arbeider med kystøkologi og restaurering av fiskestammer</a:t>
            </a:r>
          </a:p>
          <a:p>
            <a:r>
              <a:rPr lang="nb-NO" dirty="0"/>
              <a:t>Mål: </a:t>
            </a:r>
          </a:p>
          <a:p>
            <a:pPr lvl="1"/>
            <a:r>
              <a:rPr lang="nb-NO" dirty="0"/>
              <a:t>læring og en aktiv, forebyggende forvaltning </a:t>
            </a:r>
          </a:p>
          <a:p>
            <a:pPr lvl="1"/>
            <a:r>
              <a:rPr lang="nb-NO" dirty="0"/>
              <a:t>en sunn kystøkologi og stabile, høstbare fiskestammer</a:t>
            </a:r>
          </a:p>
          <a:p>
            <a:r>
              <a:rPr lang="nb-NO" dirty="0"/>
              <a:t>Vi vil gjerne ha et samarbeid med dere og andre om dette, da kan «kyststemmen» bli sterkere</a:t>
            </a:r>
          </a:p>
          <a:p>
            <a:r>
              <a:rPr lang="nb-NO" dirty="0"/>
              <a:t>Lykke til med prosessen!!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872071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ysttorsken" id="{142EFE97-9D89-4689-BF44-B86863BEE639}" vid="{051211E5-C913-4C7F-B3C2-9B37B78A5F8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Kysttorsken</Template>
  <TotalTime>56</TotalTime>
  <Words>555</Words>
  <Application>Microsoft Office PowerPoint</Application>
  <PresentationFormat>Widescreen</PresentationFormat>
  <Paragraphs>58</Paragraphs>
  <Slides>8</Slides>
  <Notes>0</Notes>
  <HiddenSlides>0</HiddenSlides>
  <MMClips>0</MMClips>
  <ScaleCrop>false</ScaleCrop>
  <HeadingPairs>
    <vt:vector size="8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Office-tema</vt:lpstr>
      <vt:lpstr>Acrobat Document</vt:lpstr>
      <vt:lpstr>               Hva skjedde i Oslofjorden</vt:lpstr>
      <vt:lpstr>                 2 marine nasjonalparker i                  Oslofjorden</vt:lpstr>
      <vt:lpstr>Situasjonen i startpunktet</vt:lpstr>
      <vt:lpstr>                   Resultat</vt:lpstr>
      <vt:lpstr>Prosess i lokalsamfunnet</vt:lpstr>
      <vt:lpstr>              Folkemøter, særlig med fiskerne</vt:lpstr>
      <vt:lpstr>                  Nytt regelverk, årlig prøvefiske</vt:lpstr>
      <vt:lpstr>                   Konklusjon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Hva skjedde i Oslofjorden</dc:title>
  <dc:creator>Strandli, Bjørn</dc:creator>
  <cp:lastModifiedBy>Strandli, Bjørn</cp:lastModifiedBy>
  <cp:revision>8</cp:revision>
  <dcterms:created xsi:type="dcterms:W3CDTF">2019-05-14T12:10:37Z</dcterms:created>
  <dcterms:modified xsi:type="dcterms:W3CDTF">2019-05-20T09:10:48Z</dcterms:modified>
</cp:coreProperties>
</file>