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68" r:id="rId3"/>
    <p:sldId id="367" r:id="rId4"/>
    <p:sldId id="369" r:id="rId5"/>
    <p:sldId id="348" r:id="rId6"/>
    <p:sldId id="350" r:id="rId7"/>
    <p:sldId id="346" r:id="rId8"/>
    <p:sldId id="349" r:id="rId9"/>
    <p:sldId id="366" r:id="rId10"/>
    <p:sldId id="353" r:id="rId11"/>
    <p:sldId id="354" r:id="rId12"/>
    <p:sldId id="376" r:id="rId13"/>
    <p:sldId id="370" r:id="rId14"/>
    <p:sldId id="359" r:id="rId15"/>
    <p:sldId id="371" r:id="rId16"/>
    <p:sldId id="375" r:id="rId17"/>
    <p:sldId id="357" r:id="rId18"/>
    <p:sldId id="364" r:id="rId19"/>
    <p:sldId id="377" r:id="rId20"/>
    <p:sldId id="372" r:id="rId21"/>
    <p:sldId id="374" r:id="rId22"/>
    <p:sldId id="373" r:id="rId23"/>
  </p:sldIdLst>
  <p:sldSz cx="10693400" cy="7561263"/>
  <p:notesSz cx="6858000" cy="9144000"/>
  <p:defaultTextStyle>
    <a:defPPr>
      <a:defRPr lang="nb-NO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41C"/>
    <a:srgbClr val="E6E7E8"/>
    <a:srgbClr val="B49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7" autoAdjust="0"/>
    <p:restoredTop sz="94660"/>
  </p:normalViewPr>
  <p:slideViewPr>
    <p:cSldViewPr>
      <p:cViewPr varScale="1">
        <p:scale>
          <a:sx n="101" d="100"/>
          <a:sy n="101" d="100"/>
        </p:scale>
        <p:origin x="888" y="10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-35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C087F-0AF5-4C5E-8BA7-97B876767DED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FED40-6CF3-4F64-ADC3-A9383492C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84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DD449-1F36-4642-BB94-ADC59223553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FE8B-21BC-4402-9173-254DD2D72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8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Vannforskriften</a:t>
            </a:r>
            <a:r>
              <a:rPr lang="nb-NO" baseline="0" dirty="0" smtClean="0"/>
              <a:t> omfatter alt vann, samtidig er målet om god økologisk og kjemisk tilstand svært ambisiøs – Det forutsetter god organisering og koordinering og aktiv deltagelse fra alle!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FE8B-21BC-4402-9173-254DD2D72E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7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Og </a:t>
            </a:r>
            <a:r>
              <a:rPr lang="nb-NO" dirty="0" err="1" smtClean="0"/>
              <a:t>selvføgelig</a:t>
            </a:r>
            <a:r>
              <a:rPr lang="nb-NO" dirty="0" smtClean="0"/>
              <a:t> samlet for alle er det generelle hensynet til vannmiljø, + Vest-Finnmark og Øst-Finnmark</a:t>
            </a:r>
            <a:r>
              <a:rPr lang="nb-NO" baseline="0" dirty="0" smtClean="0"/>
              <a:t> regionråd som representerer kommunene i utvalget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FE8B-21BC-4402-9173-254DD2D72E8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2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lomst2"/>
          <p:cNvPicPr>
            <a:picLocks noChangeAspect="1" noChangeArrowheads="1"/>
          </p:cNvPicPr>
          <p:nvPr userDrawn="1"/>
        </p:nvPicPr>
        <p:blipFill>
          <a:blip r:embed="rId2" cstate="print"/>
          <a:srcRect r="30946" b="58620"/>
          <a:stretch>
            <a:fillRect/>
          </a:stretch>
        </p:blipFill>
        <p:spPr bwMode="auto">
          <a:xfrm>
            <a:off x="2687638" y="2763838"/>
            <a:ext cx="8005762" cy="4797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004400"/>
            <a:ext cx="6800400" cy="536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738800"/>
            <a:ext cx="9442800" cy="691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9D538AC-E01F-4862-9FF2-6064D6E6D1A2}" type="datetime1">
              <a:rPr lang="nb-NO" smtClean="0"/>
              <a:t>29.05.2019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Kommune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0000" y="1079500"/>
            <a:ext cx="2560637" cy="431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9ACEE00-FBF3-4CB5-8F81-A02A4BD28D54}" type="datetime1">
              <a:rPr lang="nb-NO" smtClean="0"/>
              <a:t>29.05.2019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988" y="1079500"/>
            <a:ext cx="2560637" cy="4318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 userDrawn="1"/>
        </p:nvSpPr>
        <p:spPr bwMode="auto">
          <a:xfrm>
            <a:off x="7646988" y="1004888"/>
            <a:ext cx="197326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096D84B-6169-4509-853F-EDAB23FDDD9D}" type="datetime1">
              <a:rPr lang="nb-NO" smtClean="0"/>
              <a:t>29.05.2019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988" y="1079500"/>
            <a:ext cx="2560637" cy="4318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7646988" y="1004888"/>
            <a:ext cx="197326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"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B57B894-37AB-411F-8906-399B26FEFFAF}" type="datetime1">
              <a:rPr lang="nb-NO" smtClean="0"/>
              <a:t>29.05.2019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988" y="1079500"/>
            <a:ext cx="2560637" cy="431800"/>
          </a:xfrm>
          <a:prstGeom prst="rect">
            <a:avLst/>
          </a:prstGeom>
          <a:noFill/>
        </p:spPr>
      </p:pic>
      <p:pic>
        <p:nvPicPr>
          <p:cNvPr id="4098" name="Picture 2" descr="bloms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25" y="809625"/>
            <a:ext cx="6010275" cy="60102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 userDrawn="1"/>
        </p:nvSpPr>
        <p:spPr bwMode="auto">
          <a:xfrm>
            <a:off x="7646988" y="1004888"/>
            <a:ext cx="1973262" cy="508000"/>
          </a:xfrm>
          <a:prstGeom prst="rect">
            <a:avLst/>
          </a:prstGeom>
          <a:solidFill>
            <a:srgbClr val="E6E7E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 rot="1397769">
            <a:off x="3995476" y="1997738"/>
            <a:ext cx="1944687" cy="19431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Tekstboks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764295"/>
            <a:ext cx="4680000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287" y="1764295"/>
            <a:ext cx="4680000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7D35201-DA4F-4923-BB8E-7B9483F373BF}" type="datetime1">
              <a:rPr lang="nb-NO" smtClean="0"/>
              <a:t>29.05.2019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Kommune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692533"/>
            <a:ext cx="4680000" cy="705367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1" y="2397901"/>
            <a:ext cx="468000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2574" y="1692533"/>
            <a:ext cx="4680000" cy="705367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2574" y="2397901"/>
            <a:ext cx="468000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AF0AF4-CE8C-42E9-8C84-9871AAB83C7C}" type="datetime1">
              <a:rPr lang="nb-NO" smtClean="0"/>
              <a:t>29.05.2019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Kommune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og 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9765158-E75B-4422-B1B2-F8687210CFE7}" type="datetime1">
              <a:rPr lang="nb-NO" smtClean="0"/>
              <a:t>29.05.2019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Kommune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B02BC4-BB2A-492C-8B1C-1C58953044D8}" type="datetime1">
              <a:rPr lang="nb-NO" smtClean="0"/>
              <a:t>29.05.2019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Kommune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1004399"/>
            <a:ext cx="6800400" cy="536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38800"/>
            <a:ext cx="9457200" cy="4957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000" y="7063200"/>
            <a:ext cx="666252" cy="2458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AB7D12BC-6CC5-40C1-BF45-85EECD21AB29}" type="datetime1">
              <a:rPr lang="nb-NO" smtClean="0"/>
              <a:t>29.05.2019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4253" y="7063200"/>
            <a:ext cx="7920880" cy="2448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Kommune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9148" y="7063200"/>
            <a:ext cx="726624" cy="244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A1A2B2-D4B7-4560-9336-1AA7124B51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lvl1pPr algn="l" defTabSz="1043056" rtl="0" eaLnBrk="1" latinLnBrk="0" hangingPunct="1">
        <a:spcBef>
          <a:spcPct val="0"/>
        </a:spcBef>
        <a:buNone/>
        <a:defRPr sz="2800" kern="1200">
          <a:solidFill>
            <a:srgbClr val="B4985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975" indent="-180975" algn="l" defTabSz="10430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7063" indent="-179388" algn="l" defTabSz="1043056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79388" algn="l" defTabSz="104305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14488" indent="-271463" algn="l" defTabSz="1043056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74850" indent="-184150" algn="l" defTabSz="1043056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ann-nett.no/portal/#/waterbody/218-13-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vann-nett.no/portal/#/waterbody/225-88-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k.no/natur-og-miljo/vannforvaltning/" TargetMode="External"/><Relationship Id="rId2" Type="http://schemas.openxmlformats.org/officeDocument/2006/relationships/hyperlink" Target="http://www.vannportalen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vann-nett.no/portal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Høringskonferanse Lakselv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738799"/>
            <a:ext cx="9595244" cy="4778136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b="1" dirty="0" smtClean="0"/>
              <a:t>Regional vannforvaltning i </a:t>
            </a:r>
            <a:r>
              <a:rPr lang="nb-NO" b="1" dirty="0" smtClean="0"/>
              <a:t>Finnmark vannregion</a:t>
            </a:r>
            <a:endParaRPr lang="nb-NO" b="1" dirty="0" smtClean="0"/>
          </a:p>
          <a:p>
            <a:endParaRPr lang="nb-NO" b="1" dirty="0"/>
          </a:p>
          <a:p>
            <a:r>
              <a:rPr lang="nb-NO" dirty="0" smtClean="0"/>
              <a:t>Oppdatering av vannforvaltningsplan 2022 – 2027 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skal vi jobbe med fremover?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8000" y="1738800"/>
            <a:ext cx="3690588" cy="4957200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Plastforurensning </a:t>
            </a:r>
          </a:p>
          <a:p>
            <a:pPr marL="0" indent="0">
              <a:buNone/>
            </a:pPr>
            <a:endParaRPr lang="nb-NO" b="1" dirty="0"/>
          </a:p>
          <a:p>
            <a:r>
              <a:rPr lang="nb-NO" dirty="0" smtClean="0"/>
              <a:t>Hvordan håndtere forsøpling av kyst- og fjordsystemene?</a:t>
            </a:r>
          </a:p>
          <a:p>
            <a:endParaRPr lang="nb-NO" dirty="0"/>
          </a:p>
          <a:p>
            <a:r>
              <a:rPr lang="nb-NO" dirty="0" smtClean="0"/>
              <a:t>Et økende problem som må prioriteres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359" y="2772519"/>
            <a:ext cx="4977854" cy="32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Hovedutfordringer vannregion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8000" y="1738800"/>
            <a:ext cx="4266652" cy="4957200"/>
          </a:xfrm>
        </p:spPr>
        <p:txBody>
          <a:bodyPr/>
          <a:lstStyle/>
          <a:p>
            <a:r>
              <a:rPr lang="nb-NO" dirty="0" smtClean="0"/>
              <a:t>Hva er miljøtilstanden på vannet vårt?</a:t>
            </a:r>
          </a:p>
          <a:p>
            <a:r>
              <a:rPr lang="nb-NO" dirty="0" smtClean="0"/>
              <a:t>Hva er det som påvirker vannet vårt?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r>
              <a:rPr lang="nb-NO" b="1" dirty="0"/>
              <a:t>«En felles forståelse av utfordringer og prioriteringer»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333" y="756295"/>
            <a:ext cx="4327439" cy="61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Økologisk og kjemisk tilstand Finnmark vannregion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b="1" dirty="0" smtClean="0"/>
              <a:t>Økologisk tilstand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b="1" dirty="0" smtClean="0"/>
              <a:t>Kjemisk tilstand</a:t>
            </a:r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508" y="1716985"/>
            <a:ext cx="5263861" cy="221348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263" y="4094795"/>
            <a:ext cx="5236657" cy="24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5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Påvirkninger og hovedutfordringer Finnmark vannregion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848664"/>
            <a:ext cx="9456738" cy="47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6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Introduserte arter og sykdommer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Pukkellaks</a:t>
            </a:r>
          </a:p>
          <a:p>
            <a:r>
              <a:rPr lang="nb-NO" dirty="0" smtClean="0"/>
              <a:t>Fremmed art for våre vassdrag</a:t>
            </a:r>
          </a:p>
          <a:p>
            <a:r>
              <a:rPr lang="nb-NO" dirty="0" smtClean="0"/>
              <a:t>Mulige konsekvenser</a:t>
            </a:r>
          </a:p>
          <a:p>
            <a:pPr lvl="1"/>
            <a:r>
              <a:rPr lang="nb-NO" dirty="0" smtClean="0"/>
              <a:t>Konkurranse om gyteområder</a:t>
            </a:r>
          </a:p>
          <a:p>
            <a:pPr lvl="1"/>
            <a:r>
              <a:rPr lang="nb-NO" dirty="0" smtClean="0"/>
              <a:t>Konkurranse om mat (yngel)</a:t>
            </a:r>
          </a:p>
          <a:p>
            <a:pPr lvl="1"/>
            <a:r>
              <a:rPr lang="nb-NO" dirty="0" smtClean="0"/>
              <a:t>Sykdommer og parasitter</a:t>
            </a:r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marL="0" indent="0">
              <a:buNone/>
            </a:pPr>
            <a:r>
              <a:rPr lang="nb-NO" b="1" dirty="0" smtClean="0"/>
              <a:t>Store bestander i 2017 – </a:t>
            </a:r>
            <a:r>
              <a:rPr lang="nb-NO" b="1" dirty="0"/>
              <a:t>H</a:t>
            </a:r>
            <a:r>
              <a:rPr lang="nb-NO" b="1" dirty="0" smtClean="0"/>
              <a:t>va med 2019</a:t>
            </a:r>
            <a:r>
              <a:rPr lang="nb-NO" b="1" dirty="0" smtClean="0"/>
              <a:t>?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dirty="0" smtClean="0">
                <a:hlinkClick r:id="rId2"/>
              </a:rPr>
              <a:t>Russelva</a:t>
            </a: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endParaRPr lang="nb-NO" dirty="0" smtClean="0"/>
          </a:p>
          <a:p>
            <a:pPr lvl="1"/>
            <a:endParaRPr lang="nb-NO" dirty="0"/>
          </a:p>
          <a:p>
            <a:pPr marL="447675" lvl="1" indent="0">
              <a:buNone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804" y="808286"/>
            <a:ext cx="3384376" cy="485076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B349801-09D8-4C45-AD10-269F7D85C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852" y="4488451"/>
            <a:ext cx="3759398" cy="28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Forurenset sjøbunn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8000" y="1738800"/>
            <a:ext cx="3474564" cy="4957200"/>
          </a:xfrm>
        </p:spPr>
        <p:txBody>
          <a:bodyPr/>
          <a:lstStyle/>
          <a:p>
            <a:r>
              <a:rPr lang="nb-NO" dirty="0" smtClean="0"/>
              <a:t>Store deler av næringslivet er tilknyttet sjøen</a:t>
            </a:r>
          </a:p>
          <a:p>
            <a:endParaRPr lang="nb-NO" dirty="0"/>
          </a:p>
          <a:p>
            <a:r>
              <a:rPr lang="nb-NO" dirty="0" smtClean="0"/>
              <a:t>Havneområder sterkt forurenset</a:t>
            </a:r>
          </a:p>
          <a:p>
            <a:pPr lvl="1"/>
            <a:r>
              <a:rPr lang="nb-NO" dirty="0" smtClean="0"/>
              <a:t>Miljøgifter og tungmetaller</a:t>
            </a:r>
          </a:p>
          <a:p>
            <a:pPr lvl="1"/>
            <a:endParaRPr lang="nb-NO" dirty="0"/>
          </a:p>
          <a:p>
            <a:r>
              <a:rPr lang="nb-NO" dirty="0" smtClean="0"/>
              <a:t>Konsekvenser for marint liv</a:t>
            </a:r>
            <a:br>
              <a:rPr lang="nb-NO" dirty="0" smtClean="0"/>
            </a:br>
            <a:r>
              <a:rPr lang="nb-NO" dirty="0" smtClean="0"/>
              <a:t>og helse (matvaresikkerhet)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644" y="2196455"/>
            <a:ext cx="5384529" cy="32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25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Fiskeri og akvakultur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8000" y="1738800"/>
            <a:ext cx="5202756" cy="4957200"/>
          </a:xfrm>
        </p:spPr>
        <p:txBody>
          <a:bodyPr/>
          <a:lstStyle/>
          <a:p>
            <a:r>
              <a:rPr lang="nb-NO" dirty="0" smtClean="0"/>
              <a:t>Oppdatert kunnskapsgrunnlag februar 2019</a:t>
            </a:r>
          </a:p>
          <a:p>
            <a:pPr lvl="1"/>
            <a:r>
              <a:rPr lang="nb-NO" dirty="0" smtClean="0"/>
              <a:t>Påvirkning fra lakselus på atlantisk laks</a:t>
            </a:r>
          </a:p>
          <a:p>
            <a:pPr lvl="1"/>
            <a:r>
              <a:rPr lang="nb-NO" dirty="0" smtClean="0"/>
              <a:t>Påvirket av rømt fisk (genetisk)</a:t>
            </a:r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r>
              <a:rPr lang="nb-NO" dirty="0" smtClean="0"/>
              <a:t>Ikke samsvar mellom økologisk tilstand og registrert påvirkning for genetikk/rømt fisk</a:t>
            </a:r>
          </a:p>
          <a:p>
            <a:pPr lvl="1"/>
            <a:r>
              <a:rPr lang="nb-NO" dirty="0" smtClean="0"/>
              <a:t>Miljøtilstand vurdert av Miljødirektoratet</a:t>
            </a:r>
          </a:p>
          <a:p>
            <a:pPr lvl="1"/>
            <a:r>
              <a:rPr lang="nb-NO" dirty="0" smtClean="0"/>
              <a:t>Påvirkning vurdert av Fiskeridirektoratet</a:t>
            </a:r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marL="0" indent="0">
              <a:buNone/>
            </a:pPr>
            <a:r>
              <a:rPr lang="nb-NO" dirty="0" smtClean="0">
                <a:hlinkClick r:id="rId2"/>
              </a:rPr>
              <a:t>Børeselva øvre</a:t>
            </a:r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6714852" y="2268463"/>
            <a:ext cx="3314020" cy="312318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7506940" y="4932759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solidFill>
                  <a:schemeClr val="bg1"/>
                </a:solidFill>
              </a:rPr>
              <a:t>Foto: Johanne Salamonsen</a:t>
            </a:r>
            <a:endParaRPr lang="nb-NO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73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du kan bidra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Høringsperioden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Høringsinnspill (30.juni 2019)</a:t>
            </a:r>
          </a:p>
          <a:p>
            <a:pPr lvl="1"/>
            <a:r>
              <a:rPr lang="nb-NO" dirty="0" smtClean="0"/>
              <a:t>Lokale høringskonferanser</a:t>
            </a:r>
          </a:p>
          <a:p>
            <a:pPr lvl="1"/>
            <a:r>
              <a:rPr lang="nb-NO" dirty="0" smtClean="0"/>
              <a:t>Regionale </a:t>
            </a:r>
            <a:r>
              <a:rPr lang="nb-NO" dirty="0" smtClean="0"/>
              <a:t>høringskonferanse</a:t>
            </a:r>
          </a:p>
          <a:p>
            <a:pPr lvl="1"/>
            <a:endParaRPr lang="nb-NO" dirty="0"/>
          </a:p>
          <a:p>
            <a:r>
              <a:rPr lang="nb-NO" sz="1600" dirty="0" smtClean="0"/>
              <a:t>Er du enig i vurderingene av påvirkninger</a:t>
            </a:r>
            <a:br>
              <a:rPr lang="nb-NO" sz="1600" dirty="0" smtClean="0"/>
            </a:br>
            <a:r>
              <a:rPr lang="nb-NO" sz="1600" dirty="0" smtClean="0"/>
              <a:t>og miljøtilstand?</a:t>
            </a:r>
          </a:p>
          <a:p>
            <a:r>
              <a:rPr lang="nb-NO" sz="1600" dirty="0" smtClean="0"/>
              <a:t>Vet du om en påvirkning som ikke</a:t>
            </a:r>
            <a:br>
              <a:rPr lang="nb-NO" sz="1600" dirty="0" smtClean="0"/>
            </a:br>
            <a:r>
              <a:rPr lang="nb-NO" sz="1600" dirty="0" smtClean="0"/>
              <a:t>er kjent?</a:t>
            </a:r>
            <a:endParaRPr lang="nb-NO" sz="1600" dirty="0" smtClean="0"/>
          </a:p>
          <a:p>
            <a:pPr lvl="1"/>
            <a:endParaRPr lang="nb-NO" dirty="0"/>
          </a:p>
          <a:p>
            <a:r>
              <a:rPr lang="nb-NO" b="1" dirty="0" smtClean="0"/>
              <a:t>I det videre arbeidet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Delta i ditt vannområde</a:t>
            </a:r>
          </a:p>
          <a:p>
            <a:pPr lvl="1"/>
            <a:r>
              <a:rPr lang="nb-NO" dirty="0" smtClean="0"/>
              <a:t>Referansegrupper (regionale og lokale)</a:t>
            </a:r>
          </a:p>
          <a:p>
            <a:pPr lvl="1"/>
            <a:r>
              <a:rPr lang="nb-NO" dirty="0" smtClean="0"/>
              <a:t>Høringskonferanser</a:t>
            </a:r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marL="447675" lvl="1" indent="0">
              <a:buNone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5928736" y="1907999"/>
            <a:ext cx="4176464" cy="415604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3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finner du informasjon?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8000" y="1738800"/>
            <a:ext cx="2610468" cy="4957200"/>
          </a:xfrm>
        </p:spPr>
        <p:txBody>
          <a:bodyPr/>
          <a:lstStyle/>
          <a:p>
            <a:r>
              <a:rPr lang="nb-NO" dirty="0" smtClean="0"/>
              <a:t>Høringsdokumenter:</a:t>
            </a:r>
          </a:p>
          <a:p>
            <a:pPr lvl="1"/>
            <a:r>
              <a:rPr lang="nb-NO" dirty="0" smtClean="0">
                <a:hlinkClick r:id="rId2"/>
              </a:rPr>
              <a:t>Vannportalen.no</a:t>
            </a:r>
            <a:endParaRPr lang="nb-NO" dirty="0" smtClean="0"/>
          </a:p>
          <a:p>
            <a:pPr lvl="1"/>
            <a:r>
              <a:rPr lang="nb-NO" dirty="0" smtClean="0"/>
              <a:t>Fylkeskommunen sine </a:t>
            </a:r>
            <a:r>
              <a:rPr lang="nb-NO" dirty="0" smtClean="0">
                <a:hlinkClick r:id="rId3"/>
              </a:rPr>
              <a:t>hjemmesider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endParaRPr lang="nb-NO" dirty="0" smtClean="0"/>
          </a:p>
          <a:p>
            <a:r>
              <a:rPr lang="nb-NO" dirty="0" smtClean="0">
                <a:hlinkClick r:id="rId4"/>
              </a:rPr>
              <a:t>Vann-nett</a:t>
            </a:r>
            <a:r>
              <a:rPr lang="nb-NO" dirty="0" smtClean="0"/>
              <a:t> er en åpen database – bruk den aktivt</a:t>
            </a:r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636" y="2196455"/>
            <a:ext cx="5211255" cy="36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lassholder for innhold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06340" y="215957"/>
            <a:ext cx="5832648" cy="70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73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417" y="2124447"/>
            <a:ext cx="8280920" cy="34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00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har ansvaret for hva?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Vannregionmyndighet (Finnmark fylkeskommune)</a:t>
            </a:r>
          </a:p>
          <a:p>
            <a:pPr lvl="1"/>
            <a:r>
              <a:rPr lang="nb-NO" dirty="0" smtClean="0"/>
              <a:t>Koordinere og veilede </a:t>
            </a:r>
          </a:p>
          <a:p>
            <a:pPr lvl="1"/>
            <a:r>
              <a:rPr lang="nb-NO" dirty="0" smtClean="0"/>
              <a:t>Utarbeide og sammenstille regionale plandokumenter</a:t>
            </a:r>
          </a:p>
          <a:p>
            <a:pPr lvl="1"/>
            <a:r>
              <a:rPr lang="nb-NO" dirty="0" smtClean="0"/>
              <a:t>Følge opp vannforvaltningsplaner</a:t>
            </a:r>
          </a:p>
          <a:p>
            <a:pPr lvl="1"/>
            <a:r>
              <a:rPr lang="nb-NO" dirty="0" smtClean="0"/>
              <a:t>Forvalte tilskuddsmidler</a:t>
            </a:r>
          </a:p>
          <a:p>
            <a:pPr lvl="1"/>
            <a:endParaRPr lang="nb-NO" dirty="0"/>
          </a:p>
          <a:p>
            <a:r>
              <a:rPr lang="nb-NO" dirty="0" smtClean="0"/>
              <a:t>Fylkesmannen i Troms og Finnmark</a:t>
            </a:r>
          </a:p>
          <a:p>
            <a:pPr lvl="1"/>
            <a:r>
              <a:rPr lang="nb-NO" dirty="0" smtClean="0"/>
              <a:t>Ansvarlig for kunnskapsgrunnlaget om vannmiljø </a:t>
            </a:r>
          </a:p>
          <a:p>
            <a:pPr lvl="1"/>
            <a:r>
              <a:rPr lang="nb-NO" dirty="0" smtClean="0"/>
              <a:t>Koordinere og registrere overvåkingsdata (overvåkingsprogram)</a:t>
            </a:r>
          </a:p>
          <a:p>
            <a:pPr lvl="1"/>
            <a:endParaRPr lang="nb-NO" dirty="0"/>
          </a:p>
          <a:p>
            <a:r>
              <a:rPr lang="nb-NO" dirty="0"/>
              <a:t>S</a:t>
            </a:r>
            <a:r>
              <a:rPr lang="nb-NO" dirty="0" smtClean="0"/>
              <a:t>ektormyndigheter</a:t>
            </a:r>
          </a:p>
          <a:p>
            <a:pPr lvl="1"/>
            <a:r>
              <a:rPr lang="nb-NO" dirty="0" smtClean="0"/>
              <a:t>Bidra med kunnskap om sin påvirkning på vannmiljø</a:t>
            </a:r>
          </a:p>
          <a:p>
            <a:pPr lvl="1"/>
            <a:r>
              <a:rPr lang="nb-NO" dirty="0" smtClean="0"/>
              <a:t>Vurdere miljøtilstand og fastsettelse av miljømål</a:t>
            </a:r>
          </a:p>
          <a:p>
            <a:pPr lvl="1"/>
            <a:r>
              <a:rPr lang="nb-NO" dirty="0"/>
              <a:t>Utrede </a:t>
            </a:r>
            <a:r>
              <a:rPr lang="nb-NO" dirty="0" smtClean="0"/>
              <a:t>og iverksette miljøforbedrende tiltak</a:t>
            </a:r>
            <a:endParaRPr lang="nb-NO" dirty="0"/>
          </a:p>
          <a:p>
            <a:pPr marL="447675" lvl="1" indent="0">
              <a:buNone/>
            </a:pP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8" descr="vegvese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6099" y="6640844"/>
            <a:ext cx="1208056" cy="5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mattilsy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7530" y="5653737"/>
            <a:ext cx="936625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Fiskdir_logo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0127" y="4995976"/>
            <a:ext cx="1313285" cy="53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NVELogoP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28707" y="5937131"/>
            <a:ext cx="579480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1259" y="2052439"/>
            <a:ext cx="2318377" cy="486573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7678" y="5829080"/>
            <a:ext cx="1180148" cy="88334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3639" y="5027621"/>
            <a:ext cx="1357557" cy="47913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6794" y="3693205"/>
            <a:ext cx="2731393" cy="4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2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Regional vannforvaltning og </a:t>
            </a:r>
            <a:r>
              <a:rPr lang="nb-NO" dirty="0" err="1" smtClean="0"/>
              <a:t>vannforskriften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Helhetlig beskyttelse og bærekraftig bruk av vannet</a:t>
            </a:r>
          </a:p>
          <a:p>
            <a:endParaRPr lang="nb-NO" dirty="0" smtClean="0"/>
          </a:p>
          <a:p>
            <a:r>
              <a:rPr lang="nb-NO" dirty="0" smtClean="0"/>
              <a:t>Samarbeide på tvers av sektorer og nivåer</a:t>
            </a:r>
          </a:p>
          <a:p>
            <a:endParaRPr lang="nb-NO" dirty="0"/>
          </a:p>
          <a:p>
            <a:r>
              <a:rPr lang="nb-NO" dirty="0" smtClean="0"/>
              <a:t>Kunnskapsbasert</a:t>
            </a:r>
          </a:p>
          <a:p>
            <a:endParaRPr lang="nb-NO" dirty="0"/>
          </a:p>
          <a:p>
            <a:r>
              <a:rPr lang="nb-NO" dirty="0" smtClean="0"/>
              <a:t>Bred medvirkning for alle interessenter 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i="1" dirty="0"/>
              <a:t>«</a:t>
            </a:r>
            <a:r>
              <a:rPr lang="nb-NO" b="1" i="1" dirty="0"/>
              <a:t>Alle naturlige vannforekomster skal</a:t>
            </a:r>
            <a:br>
              <a:rPr lang="nb-NO" b="1" i="1" dirty="0"/>
            </a:br>
            <a:r>
              <a:rPr lang="nb-NO" b="1" i="1" dirty="0"/>
              <a:t>ha god økologisk og kjemisk tilstand</a:t>
            </a:r>
            <a:r>
              <a:rPr lang="nb-NO" i="1" dirty="0"/>
              <a:t>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lassholder for innho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844" y="2484487"/>
            <a:ext cx="3780461" cy="343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9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Prosessen mot oppdatert vannforvaltningsplan 2022-2027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8000" y="1738800"/>
            <a:ext cx="6210868" cy="49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 b="1" dirty="0"/>
          </a:p>
          <a:p>
            <a:pPr marL="0" indent="0">
              <a:buNone/>
            </a:pPr>
            <a:r>
              <a:rPr lang="nb-NO" sz="2000" b="1" dirty="0" smtClean="0"/>
              <a:t>Planlegge prosessen (høring nå):</a:t>
            </a:r>
          </a:p>
          <a:p>
            <a:r>
              <a:rPr lang="nb-NO" sz="2000" dirty="0" smtClean="0"/>
              <a:t>Planprogram</a:t>
            </a:r>
            <a:endParaRPr lang="nb-NO" sz="2000" dirty="0"/>
          </a:p>
          <a:p>
            <a:r>
              <a:rPr lang="nb-NO" sz="2000" dirty="0"/>
              <a:t>Påvirkninger og </a:t>
            </a:r>
            <a:r>
              <a:rPr lang="nb-NO" sz="2000" dirty="0" smtClean="0"/>
              <a:t>hovedutfordringer</a:t>
            </a:r>
          </a:p>
          <a:p>
            <a:endParaRPr lang="nb-NO" sz="2000" dirty="0"/>
          </a:p>
          <a:p>
            <a:pPr marL="0" indent="0">
              <a:buNone/>
            </a:pPr>
            <a:r>
              <a:rPr lang="nb-NO" sz="2000" b="1" dirty="0" smtClean="0"/>
              <a:t>Oppdatere og utarbeide vannforvaltningsplan 2022-2027</a:t>
            </a:r>
          </a:p>
          <a:p>
            <a:r>
              <a:rPr lang="nb-NO" sz="2000" dirty="0" smtClean="0"/>
              <a:t>Vurdere, overvåke, avklare..</a:t>
            </a:r>
            <a:endParaRPr lang="nb-NO" sz="2000" dirty="0"/>
          </a:p>
          <a:p>
            <a:pPr marL="0" indent="0">
              <a:buNone/>
            </a:pPr>
            <a:endParaRPr lang="nb-NO" sz="2000" b="1" dirty="0"/>
          </a:p>
          <a:p>
            <a:pPr marL="0" indent="0">
              <a:buNone/>
            </a:pPr>
            <a:r>
              <a:rPr lang="nb-NO" sz="2000" b="1" dirty="0" smtClean="0"/>
              <a:t>Gjennomføre vannforvaltningsplan 2022-2027:</a:t>
            </a:r>
            <a:endParaRPr lang="nb-NO" sz="2000" dirty="0"/>
          </a:p>
          <a:p>
            <a:r>
              <a:rPr lang="nb-NO" sz="2000" dirty="0" smtClean="0"/>
              <a:t>Forbedre </a:t>
            </a:r>
            <a:r>
              <a:rPr lang="nb-NO" sz="2000" dirty="0"/>
              <a:t>og gjenopprette god </a:t>
            </a:r>
            <a:r>
              <a:rPr lang="nb-NO" sz="2000" dirty="0" smtClean="0"/>
              <a:t>miljøtilstand</a:t>
            </a:r>
            <a:endParaRPr lang="nb-NO" sz="2000" dirty="0"/>
          </a:p>
          <a:p>
            <a:r>
              <a:rPr lang="nb-NO" sz="2000" dirty="0" smtClean="0"/>
              <a:t>Legges til grunn for ny utvikling og planlegging</a:t>
            </a:r>
          </a:p>
          <a:p>
            <a:pPr lvl="1"/>
            <a:endParaRPr lang="nb-NO" sz="1600" dirty="0"/>
          </a:p>
          <a:p>
            <a:pPr marL="1587" indent="0">
              <a:buNone/>
            </a:pPr>
            <a:endParaRPr lang="nb-NO" sz="1600" i="1" dirty="0" smtClean="0"/>
          </a:p>
          <a:p>
            <a:pPr lvl="1"/>
            <a:endParaRPr lang="nb-NO" sz="1600" i="1" dirty="0"/>
          </a:p>
          <a:p>
            <a:pPr lvl="1"/>
            <a:endParaRPr lang="nb-NO" sz="1600" i="1" dirty="0" smtClean="0"/>
          </a:p>
          <a:p>
            <a:pPr marL="447675" lvl="1" indent="0">
              <a:buNone/>
            </a:pPr>
            <a:endParaRPr lang="nb-NO" sz="1600" i="1" dirty="0" smtClean="0"/>
          </a:p>
          <a:p>
            <a:pPr marL="447675" lvl="1" indent="0">
              <a:buNone/>
            </a:pPr>
            <a:endParaRPr lang="nb-NO" sz="1600" i="1" dirty="0" smtClean="0"/>
          </a:p>
          <a:p>
            <a:pPr lvl="1"/>
            <a:endParaRPr lang="nb-NO" sz="1600" i="1" dirty="0"/>
          </a:p>
          <a:p>
            <a:pPr lvl="1"/>
            <a:endParaRPr lang="nb-NO" sz="1600" i="1" dirty="0" smtClean="0"/>
          </a:p>
          <a:p>
            <a:pPr lvl="1"/>
            <a:endParaRPr lang="nb-NO" sz="1600" i="1" dirty="0"/>
          </a:p>
          <a:p>
            <a:pPr lvl="1"/>
            <a:endParaRPr lang="nb-NO" sz="1600" i="1" dirty="0"/>
          </a:p>
          <a:p>
            <a:pPr lvl="1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659" y="2488997"/>
            <a:ext cx="3601769" cy="34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Planprogram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8000" y="1738800"/>
            <a:ext cx="5490788" cy="4957200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«</a:t>
            </a:r>
            <a:r>
              <a:rPr lang="nb-NO" b="1" dirty="0"/>
              <a:t>En plan for planen</a:t>
            </a:r>
            <a:r>
              <a:rPr lang="nb-NO" b="1" dirty="0" smtClean="0"/>
              <a:t>»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Hvem har ansvar for hva?</a:t>
            </a:r>
          </a:p>
          <a:p>
            <a:r>
              <a:rPr lang="nb-NO" dirty="0" smtClean="0"/>
              <a:t>Hvordan skal vi jobbe?</a:t>
            </a:r>
          </a:p>
          <a:p>
            <a:r>
              <a:rPr lang="nb-NO" dirty="0" smtClean="0"/>
              <a:t>Hvordan sikre medvirkning?</a:t>
            </a:r>
          </a:p>
          <a:p>
            <a:r>
              <a:rPr lang="nb-NO" dirty="0" smtClean="0"/>
              <a:t>Hva skal vi jobbe med fremover?</a:t>
            </a:r>
          </a:p>
          <a:p>
            <a:endParaRPr lang="nb-NO" dirty="0"/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724" y="923216"/>
            <a:ext cx="4581204" cy="61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skal vi jobbe med fremover?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8000" y="1738800"/>
            <a:ext cx="5058740" cy="495720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Bestemme </a:t>
            </a:r>
            <a:r>
              <a:rPr lang="nb-NO" b="1" dirty="0" smtClean="0"/>
              <a:t>miljømål </a:t>
            </a:r>
            <a:r>
              <a:rPr lang="nb-NO" dirty="0" smtClean="0"/>
              <a:t>og</a:t>
            </a:r>
            <a:r>
              <a:rPr lang="nb-NO" b="1" dirty="0" smtClean="0"/>
              <a:t> tiltak</a:t>
            </a:r>
            <a:endParaRPr lang="nb-NO" b="1" dirty="0"/>
          </a:p>
          <a:p>
            <a:endParaRPr lang="nb-NO" dirty="0" smtClean="0"/>
          </a:p>
          <a:p>
            <a:r>
              <a:rPr lang="nb-NO" dirty="0" smtClean="0"/>
              <a:t>Når kan vi nå miljømålet om god økologisk og kjemisk tilstand?</a:t>
            </a:r>
          </a:p>
          <a:p>
            <a:endParaRPr lang="nb-NO" dirty="0" smtClean="0"/>
          </a:p>
          <a:p>
            <a:r>
              <a:rPr lang="nb-NO" dirty="0" smtClean="0"/>
              <a:t>Hvilke tiltak må eventuelt </a:t>
            </a:r>
            <a:br>
              <a:rPr lang="nb-NO" dirty="0" smtClean="0"/>
            </a:br>
            <a:r>
              <a:rPr lang="nb-NO" dirty="0" smtClean="0"/>
              <a:t>gjennomføres for at vi skal nå </a:t>
            </a:r>
            <a:br>
              <a:rPr lang="nb-NO" dirty="0" smtClean="0"/>
            </a:br>
            <a:r>
              <a:rPr lang="nb-NO" dirty="0" smtClean="0"/>
              <a:t>målet?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732" y="2340471"/>
            <a:ext cx="4963260" cy="33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36" y="-29344"/>
            <a:ext cx="4752322" cy="377674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36" y="3717634"/>
            <a:ext cx="4568706" cy="3733815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81022" y="5220634"/>
            <a:ext cx="1376230" cy="72781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022" y="1504422"/>
            <a:ext cx="1296144" cy="709211"/>
          </a:xfrm>
          <a:prstGeom prst="rect">
            <a:avLst/>
          </a:prstGeom>
        </p:spPr>
      </p:pic>
      <p:sp>
        <p:nvSpPr>
          <p:cNvPr id="10" name="Pil ned 9"/>
          <p:cNvSpPr/>
          <p:nvPr/>
        </p:nvSpPr>
        <p:spPr>
          <a:xfrm>
            <a:off x="3042444" y="3147713"/>
            <a:ext cx="720080" cy="9361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48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skal vi jobbe med fremover?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8000" y="1738800"/>
            <a:ext cx="4122636" cy="495720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Styrke </a:t>
            </a:r>
            <a:r>
              <a:rPr lang="nb-NO" b="1" dirty="0" smtClean="0"/>
              <a:t>kunnskapsgrunnlaget</a:t>
            </a:r>
          </a:p>
          <a:p>
            <a:pPr marL="457200" indent="-457200">
              <a:buAutoNum type="arabicPeriod"/>
            </a:pPr>
            <a:endParaRPr lang="nb-NO" dirty="0"/>
          </a:p>
          <a:p>
            <a:r>
              <a:rPr lang="nb-NO" dirty="0" smtClean="0"/>
              <a:t>Skaffe et godt kunnskapsgrunnlag for tiltak</a:t>
            </a:r>
            <a:br>
              <a:rPr lang="nb-NO" dirty="0" smtClean="0"/>
            </a:br>
            <a:r>
              <a:rPr lang="nb-NO" dirty="0" smtClean="0"/>
              <a:t>og politiske beslutninger</a:t>
            </a:r>
          </a:p>
          <a:p>
            <a:r>
              <a:rPr lang="nb-NO" dirty="0" smtClean="0"/>
              <a:t>Sikre befolkningen rett informasjon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209" y="1705239"/>
            <a:ext cx="3672408" cy="526359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" y="4707012"/>
            <a:ext cx="5256584" cy="21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skal vi jobbe med fremover?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8000" y="1738800"/>
            <a:ext cx="3690588" cy="4957200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Klimaendringer </a:t>
            </a:r>
          </a:p>
          <a:p>
            <a:pPr marL="0" indent="0">
              <a:buNone/>
            </a:pPr>
            <a:endParaRPr lang="nb-NO" b="1" dirty="0"/>
          </a:p>
          <a:p>
            <a:r>
              <a:rPr lang="nb-NO" dirty="0" smtClean="0"/>
              <a:t>Hvordan kan klimaendringer påvirke vannet vårt?</a:t>
            </a:r>
          </a:p>
          <a:p>
            <a:r>
              <a:rPr lang="nb-NO" dirty="0" smtClean="0"/>
              <a:t>Hvilke tilpasninger må vi gjøre?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A2B2-D4B7-4560-9336-1AA7124B51C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564" y="4496232"/>
            <a:ext cx="3600400" cy="241974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216" y="1404367"/>
            <a:ext cx="3744416" cy="287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FK_2007">
  <a:themeElements>
    <a:clrScheme name="Finnmark fylkeskommune">
      <a:dk1>
        <a:sysClr val="windowText" lastClr="000000"/>
      </a:dk1>
      <a:lt1>
        <a:sysClr val="window" lastClr="FFFFFF"/>
      </a:lt1>
      <a:dk2>
        <a:srgbClr val="007698"/>
      </a:dk2>
      <a:lt2>
        <a:srgbClr val="FFFFFF"/>
      </a:lt2>
      <a:accent1>
        <a:srgbClr val="B4985A"/>
      </a:accent1>
      <a:accent2>
        <a:srgbClr val="FF6633"/>
      </a:accent2>
      <a:accent3>
        <a:srgbClr val="666699"/>
      </a:accent3>
      <a:accent4>
        <a:srgbClr val="0099CC"/>
      </a:accent4>
      <a:accent5>
        <a:srgbClr val="B2BC36"/>
      </a:accent5>
      <a:accent6>
        <a:srgbClr val="007698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</Template>
  <TotalTime>21064</TotalTime>
  <Words>516</Words>
  <Application>Microsoft Office PowerPoint</Application>
  <PresentationFormat>Egendefinert</PresentationFormat>
  <Paragraphs>206</Paragraphs>
  <Slides>22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5" baseType="lpstr">
      <vt:lpstr>Arial</vt:lpstr>
      <vt:lpstr>Calibri</vt:lpstr>
      <vt:lpstr>FFK_2007</vt:lpstr>
      <vt:lpstr>Høringskonferanse Lakselv  </vt:lpstr>
      <vt:lpstr>PowerPoint-presentasjon</vt:lpstr>
      <vt:lpstr>Regional vannforvaltning og vannforskriften</vt:lpstr>
      <vt:lpstr>Prosessen mot oppdatert vannforvaltningsplan 2022-2027</vt:lpstr>
      <vt:lpstr>Planprogram </vt:lpstr>
      <vt:lpstr>Hva skal vi jobbe med fremover?</vt:lpstr>
      <vt:lpstr>PowerPoint-presentasjon</vt:lpstr>
      <vt:lpstr>Hva skal vi jobbe med fremover?</vt:lpstr>
      <vt:lpstr>Hva skal vi jobbe med fremover?</vt:lpstr>
      <vt:lpstr>Hva skal vi jobbe med fremover?</vt:lpstr>
      <vt:lpstr>Hovedutfordringer vannregion</vt:lpstr>
      <vt:lpstr>Økologisk og kjemisk tilstand Finnmark vannregion</vt:lpstr>
      <vt:lpstr>Påvirkninger og hovedutfordringer Finnmark vannregion</vt:lpstr>
      <vt:lpstr>Introduserte arter og sykdommer</vt:lpstr>
      <vt:lpstr>Forurenset sjøbunn</vt:lpstr>
      <vt:lpstr>Fiskeri og akvakultur</vt:lpstr>
      <vt:lpstr>Hvordan du kan bidra</vt:lpstr>
      <vt:lpstr>Hvor finner du informasjon?</vt:lpstr>
      <vt:lpstr>PowerPoint-presentasjon</vt:lpstr>
      <vt:lpstr>PowerPoint-presentasjon</vt:lpstr>
      <vt:lpstr>Hvem har ansvaret for hva?</vt:lpstr>
      <vt:lpstr>PowerPoint-presentasjon</vt:lpstr>
    </vt:vector>
  </TitlesOfParts>
  <Company>Finnmark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Kvernstuen, Mikkel Slaaen</dc:creator>
  <dc:description>Template by addpoint.no</dc:description>
  <cp:lastModifiedBy>Kvernstuen, Mikkel Slaaen</cp:lastModifiedBy>
  <cp:revision>122</cp:revision>
  <dcterms:created xsi:type="dcterms:W3CDTF">2017-06-20T13:16:50Z</dcterms:created>
  <dcterms:modified xsi:type="dcterms:W3CDTF">2019-05-29T10:07:49Z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