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6" r:id="rId3"/>
    <p:sldId id="258" r:id="rId4"/>
    <p:sldId id="265" r:id="rId5"/>
    <p:sldId id="259" r:id="rId6"/>
    <p:sldId id="262" r:id="rId7"/>
    <p:sldId id="269" r:id="rId8"/>
    <p:sldId id="260" r:id="rId9"/>
    <p:sldId id="264" r:id="rId10"/>
    <p:sldId id="271" r:id="rId11"/>
    <p:sldId id="261" r:id="rId12"/>
    <p:sldId id="263" r:id="rId13"/>
    <p:sldId id="272" r:id="rId14"/>
    <p:sldId id="266" r:id="rId15"/>
    <p:sldId id="267" r:id="rId16"/>
    <p:sldId id="268" r:id="rId17"/>
    <p:sldId id="273" r:id="rId18"/>
    <p:sldId id="270" r:id="rId19"/>
    <p:sldId id="274" r:id="rId20"/>
    <p:sldId id="275"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autoAdjust="0"/>
  </p:normalViewPr>
  <p:slideViewPr>
    <p:cSldViewPr snapToGrid="0">
      <p:cViewPr varScale="1">
        <p:scale>
          <a:sx n="86" d="100"/>
          <a:sy n="86" d="100"/>
        </p:scale>
        <p:origin x="282"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BEEFE-ADED-434C-B333-99221F6C5549}" type="datetimeFigureOut">
              <a:rPr lang="nb-NO" smtClean="0"/>
              <a:t>17.06.2019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98B9A-459F-46BD-BE1F-2A2828DC3567}" type="slidenum">
              <a:rPr lang="nb-NO" smtClean="0"/>
              <a:t>‹#›</a:t>
            </a:fld>
            <a:endParaRPr lang="nb-NO"/>
          </a:p>
        </p:txBody>
      </p:sp>
    </p:spTree>
    <p:extLst>
      <p:ext uri="{BB962C8B-B14F-4D97-AF65-F5344CB8AC3E}">
        <p14:creationId xmlns:p14="http://schemas.microsoft.com/office/powerpoint/2010/main" val="361991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7F26C2B-03E1-4FA9-BA07-67AFA16D94C4}" type="slidenum">
              <a:rPr lang="nb-NO" smtClean="0"/>
              <a:t>15</a:t>
            </a:fld>
            <a:endParaRPr lang="nb-NO"/>
          </a:p>
        </p:txBody>
      </p:sp>
    </p:spTree>
    <p:extLst>
      <p:ext uri="{BB962C8B-B14F-4D97-AF65-F5344CB8AC3E}">
        <p14:creationId xmlns:p14="http://schemas.microsoft.com/office/powerpoint/2010/main" val="103796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7F26C2B-03E1-4FA9-BA07-67AFA16D94C4}" type="slidenum">
              <a:rPr lang="nb-NO" smtClean="0"/>
              <a:t>16</a:t>
            </a:fld>
            <a:endParaRPr lang="nb-NO"/>
          </a:p>
        </p:txBody>
      </p:sp>
    </p:spTree>
    <p:extLst>
      <p:ext uri="{BB962C8B-B14F-4D97-AF65-F5344CB8AC3E}">
        <p14:creationId xmlns:p14="http://schemas.microsoft.com/office/powerpoint/2010/main" val="2612379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377300BA-3E51-418F-BF0D-D25F9DD1793D}" type="datetimeFigureOut">
              <a:rPr lang="nb-NO" smtClean="0"/>
              <a:t>17.06.2019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A697CB1-83E4-4F6A-8471-CC1EBC13CF52}" type="slidenum">
              <a:rPr lang="nb-NO" smtClean="0"/>
              <a:t>‹#›</a:t>
            </a:fld>
            <a:endParaRPr lang="nb-NO"/>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10" y="6089650"/>
            <a:ext cx="1920875" cy="768350"/>
          </a:xfrm>
          <a:prstGeom prst="rect">
            <a:avLst/>
          </a:prstGeom>
          <a:noFill/>
        </p:spPr>
      </p:pic>
    </p:spTree>
    <p:extLst>
      <p:ext uri="{BB962C8B-B14F-4D97-AF65-F5344CB8AC3E}">
        <p14:creationId xmlns:p14="http://schemas.microsoft.com/office/powerpoint/2010/main" val="26320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77300BA-3E51-418F-BF0D-D25F9DD1793D}" type="datetimeFigureOut">
              <a:rPr lang="nb-NO" smtClean="0"/>
              <a:t>17.06.2019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A697CB1-83E4-4F6A-8471-CC1EBC13CF52}" type="slidenum">
              <a:rPr lang="nb-NO" smtClean="0"/>
              <a:t>‹#›</a:t>
            </a:fld>
            <a:endParaRPr lang="nb-NO"/>
          </a:p>
        </p:txBody>
      </p:sp>
    </p:spTree>
    <p:extLst>
      <p:ext uri="{BB962C8B-B14F-4D97-AF65-F5344CB8AC3E}">
        <p14:creationId xmlns:p14="http://schemas.microsoft.com/office/powerpoint/2010/main" val="290272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77300BA-3E51-418F-BF0D-D25F9DD1793D}" type="datetimeFigureOut">
              <a:rPr lang="nb-NO" smtClean="0"/>
              <a:t>17.06.2019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A697CB1-83E4-4F6A-8471-CC1EBC13CF52}" type="slidenum">
              <a:rPr lang="nb-NO" smtClean="0"/>
              <a:t>‹#›</a:t>
            </a:fld>
            <a:endParaRPr lang="nb-NO"/>
          </a:p>
        </p:txBody>
      </p:sp>
    </p:spTree>
    <p:extLst>
      <p:ext uri="{BB962C8B-B14F-4D97-AF65-F5344CB8AC3E}">
        <p14:creationId xmlns:p14="http://schemas.microsoft.com/office/powerpoint/2010/main" val="1327264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77300BA-3E51-418F-BF0D-D25F9DD1793D}" type="datetimeFigureOut">
              <a:rPr lang="nb-NO" smtClean="0"/>
              <a:t>17.06.2019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A697CB1-83E4-4F6A-8471-CC1EBC13CF52}" type="slidenum">
              <a:rPr lang="nb-NO" smtClean="0"/>
              <a:t>‹#›</a:t>
            </a:fld>
            <a:endParaRPr lang="nb-NO"/>
          </a:p>
        </p:txBody>
      </p:sp>
      <p:sp>
        <p:nvSpPr>
          <p:cNvPr id="7" name="Shape 42"/>
          <p:cNvSpPr/>
          <p:nvPr userDrawn="1"/>
        </p:nvSpPr>
        <p:spPr>
          <a:xfrm>
            <a:off x="0" y="6410007"/>
            <a:ext cx="12192000" cy="311468"/>
          </a:xfrm>
          <a:custGeom>
            <a:avLst/>
            <a:gdLst/>
            <a:ahLst/>
            <a:cxnLst/>
            <a:rect l="0" t="0" r="0" b="0"/>
            <a:pathLst>
              <a:path w="7559994" h="258149">
                <a:moveTo>
                  <a:pt x="2356581" y="1330"/>
                </a:moveTo>
                <a:cubicBezTo>
                  <a:pt x="2598271" y="2660"/>
                  <a:pt x="3045279" y="42414"/>
                  <a:pt x="3204878" y="56993"/>
                </a:cubicBezTo>
                <a:cubicBezTo>
                  <a:pt x="3364477" y="71572"/>
                  <a:pt x="3948213" y="102050"/>
                  <a:pt x="4290205" y="100729"/>
                </a:cubicBezTo>
                <a:cubicBezTo>
                  <a:pt x="4632197" y="99406"/>
                  <a:pt x="4559176" y="103023"/>
                  <a:pt x="5070135" y="91454"/>
                </a:cubicBezTo>
                <a:cubicBezTo>
                  <a:pt x="5596863" y="79524"/>
                  <a:pt x="6360739" y="40754"/>
                  <a:pt x="6529389" y="35792"/>
                </a:cubicBezTo>
                <a:cubicBezTo>
                  <a:pt x="6709548" y="30487"/>
                  <a:pt x="7192998" y="27839"/>
                  <a:pt x="7436977" y="51692"/>
                </a:cubicBezTo>
                <a:cubicBezTo>
                  <a:pt x="7467474" y="54674"/>
                  <a:pt x="7494693" y="57262"/>
                  <a:pt x="7518979" y="59509"/>
                </a:cubicBezTo>
                <a:lnTo>
                  <a:pt x="7559994" y="63182"/>
                </a:lnTo>
                <a:lnTo>
                  <a:pt x="7559994" y="180666"/>
                </a:lnTo>
                <a:lnTo>
                  <a:pt x="7529626" y="178412"/>
                </a:lnTo>
                <a:cubicBezTo>
                  <a:pt x="7403360" y="169633"/>
                  <a:pt x="7210108" y="161022"/>
                  <a:pt x="6942174" y="161691"/>
                </a:cubicBezTo>
                <a:cubicBezTo>
                  <a:pt x="6458731" y="162892"/>
                  <a:pt x="6032360" y="185552"/>
                  <a:pt x="5580893" y="220005"/>
                </a:cubicBezTo>
                <a:cubicBezTo>
                  <a:pt x="5313283" y="240431"/>
                  <a:pt x="5107630" y="255515"/>
                  <a:pt x="4925341" y="257162"/>
                </a:cubicBezTo>
                <a:cubicBezTo>
                  <a:pt x="4815968" y="258149"/>
                  <a:pt x="4715006" y="254299"/>
                  <a:pt x="4614118" y="243863"/>
                </a:cubicBezTo>
                <a:cubicBezTo>
                  <a:pt x="4345085" y="216027"/>
                  <a:pt x="4023509" y="177584"/>
                  <a:pt x="3802345" y="169639"/>
                </a:cubicBezTo>
                <a:cubicBezTo>
                  <a:pt x="3581174" y="161691"/>
                  <a:pt x="3129749" y="157713"/>
                  <a:pt x="2835592" y="168318"/>
                </a:cubicBezTo>
                <a:cubicBezTo>
                  <a:pt x="2541435" y="178926"/>
                  <a:pt x="2162531" y="202674"/>
                  <a:pt x="2000935" y="214706"/>
                </a:cubicBezTo>
                <a:cubicBezTo>
                  <a:pt x="1823001" y="227954"/>
                  <a:pt x="1512915" y="243863"/>
                  <a:pt x="1243944" y="234596"/>
                </a:cubicBezTo>
                <a:cubicBezTo>
                  <a:pt x="1016047" y="226732"/>
                  <a:pt x="945190" y="218671"/>
                  <a:pt x="822060" y="204097"/>
                </a:cubicBezTo>
                <a:cubicBezTo>
                  <a:pt x="698923" y="189530"/>
                  <a:pt x="454972" y="177600"/>
                  <a:pt x="356917" y="178926"/>
                </a:cubicBezTo>
                <a:cubicBezTo>
                  <a:pt x="258870" y="180244"/>
                  <a:pt x="115227" y="181562"/>
                  <a:pt x="46818" y="185552"/>
                </a:cubicBezTo>
                <a:lnTo>
                  <a:pt x="0" y="188206"/>
                </a:lnTo>
                <a:lnTo>
                  <a:pt x="0" y="91850"/>
                </a:lnTo>
                <a:lnTo>
                  <a:pt x="33708" y="94852"/>
                </a:lnTo>
                <a:cubicBezTo>
                  <a:pt x="97966" y="99506"/>
                  <a:pt x="182507" y="102319"/>
                  <a:pt x="288536" y="99406"/>
                </a:cubicBezTo>
                <a:cubicBezTo>
                  <a:pt x="578081" y="91454"/>
                  <a:pt x="1052384" y="60967"/>
                  <a:pt x="1337388" y="45066"/>
                </a:cubicBezTo>
                <a:cubicBezTo>
                  <a:pt x="1622391" y="29170"/>
                  <a:pt x="2114890" y="0"/>
                  <a:pt x="2356581" y="1330"/>
                </a:cubicBezTo>
                <a:close/>
              </a:path>
            </a:pathLst>
          </a:custGeom>
          <a:solidFill>
            <a:srgbClr val="004990"/>
          </a:solidFill>
          <a:ln w="0" cap="flat">
            <a:noFill/>
            <a:miter lim="127000"/>
          </a:ln>
          <a:effectLst/>
        </p:spPr>
        <p:txBody>
          <a:bodyPr/>
          <a:lstStyle/>
          <a:p>
            <a:endParaRPr lang="nb-NO"/>
          </a:p>
        </p:txBody>
      </p:sp>
    </p:spTree>
    <p:extLst>
      <p:ext uri="{BB962C8B-B14F-4D97-AF65-F5344CB8AC3E}">
        <p14:creationId xmlns:p14="http://schemas.microsoft.com/office/powerpoint/2010/main" val="133835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4" name="Plassholder for dato 3"/>
          <p:cNvSpPr>
            <a:spLocks noGrp="1"/>
          </p:cNvSpPr>
          <p:nvPr>
            <p:ph type="dt" sz="half" idx="10"/>
          </p:nvPr>
        </p:nvSpPr>
        <p:spPr/>
        <p:txBody>
          <a:bodyPr/>
          <a:lstStyle/>
          <a:p>
            <a:fld id="{377300BA-3E51-418F-BF0D-D25F9DD1793D}" type="datetimeFigureOut">
              <a:rPr lang="nb-NO" smtClean="0"/>
              <a:t>17.06.2019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9A697CB1-83E4-4F6A-8471-CC1EBC13CF52}" type="slidenum">
              <a:rPr lang="nb-NO" smtClean="0"/>
              <a:t>‹#›</a:t>
            </a:fld>
            <a:endParaRPr lang="nb-NO"/>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10" y="6089650"/>
            <a:ext cx="1920875" cy="768350"/>
          </a:xfrm>
          <a:prstGeom prst="rect">
            <a:avLst/>
          </a:prstGeom>
          <a:noFill/>
        </p:spPr>
      </p:pic>
    </p:spTree>
    <p:extLst>
      <p:ext uri="{BB962C8B-B14F-4D97-AF65-F5344CB8AC3E}">
        <p14:creationId xmlns:p14="http://schemas.microsoft.com/office/powerpoint/2010/main" val="223741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4990"/>
                </a:solidFill>
              </a:defRPr>
            </a:lvl1pPr>
          </a:lstStyle>
          <a:p>
            <a:r>
              <a:rPr lang="nb-NO" smtClean="0"/>
              <a:t>Klikk for å redigere tittelstil</a:t>
            </a:r>
            <a:endParaRPr lang="nb-NO" dirty="0"/>
          </a:p>
        </p:txBody>
      </p:sp>
      <p:sp>
        <p:nvSpPr>
          <p:cNvPr id="3" name="Plassholder for innhold 2"/>
          <p:cNvSpPr>
            <a:spLocks noGrp="1"/>
          </p:cNvSpPr>
          <p:nvPr>
            <p:ph sz="half" idx="1"/>
          </p:nvPr>
        </p:nvSpPr>
        <p:spPr>
          <a:xfrm>
            <a:off x="838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377300BA-3E51-418F-BF0D-D25F9DD1793D}" type="datetimeFigureOut">
              <a:rPr lang="nb-NO" smtClean="0"/>
              <a:t>17.06.2019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A697CB1-83E4-4F6A-8471-CC1EBC13CF52}" type="slidenum">
              <a:rPr lang="nb-NO" smtClean="0"/>
              <a:t>‹#›</a:t>
            </a:fld>
            <a:endParaRPr lang="nb-NO"/>
          </a:p>
        </p:txBody>
      </p:sp>
      <p:sp>
        <p:nvSpPr>
          <p:cNvPr id="8" name="Shape 42"/>
          <p:cNvSpPr/>
          <p:nvPr userDrawn="1"/>
        </p:nvSpPr>
        <p:spPr>
          <a:xfrm>
            <a:off x="0" y="6410007"/>
            <a:ext cx="12192000" cy="311468"/>
          </a:xfrm>
          <a:custGeom>
            <a:avLst/>
            <a:gdLst/>
            <a:ahLst/>
            <a:cxnLst/>
            <a:rect l="0" t="0" r="0" b="0"/>
            <a:pathLst>
              <a:path w="7559994" h="258149">
                <a:moveTo>
                  <a:pt x="2356581" y="1330"/>
                </a:moveTo>
                <a:cubicBezTo>
                  <a:pt x="2598271" y="2660"/>
                  <a:pt x="3045279" y="42414"/>
                  <a:pt x="3204878" y="56993"/>
                </a:cubicBezTo>
                <a:cubicBezTo>
                  <a:pt x="3364477" y="71572"/>
                  <a:pt x="3948213" y="102050"/>
                  <a:pt x="4290205" y="100729"/>
                </a:cubicBezTo>
                <a:cubicBezTo>
                  <a:pt x="4632197" y="99406"/>
                  <a:pt x="4559176" y="103023"/>
                  <a:pt x="5070135" y="91454"/>
                </a:cubicBezTo>
                <a:cubicBezTo>
                  <a:pt x="5596863" y="79524"/>
                  <a:pt x="6360739" y="40754"/>
                  <a:pt x="6529389" y="35792"/>
                </a:cubicBezTo>
                <a:cubicBezTo>
                  <a:pt x="6709548" y="30487"/>
                  <a:pt x="7192998" y="27839"/>
                  <a:pt x="7436977" y="51692"/>
                </a:cubicBezTo>
                <a:cubicBezTo>
                  <a:pt x="7467474" y="54674"/>
                  <a:pt x="7494693" y="57262"/>
                  <a:pt x="7518979" y="59509"/>
                </a:cubicBezTo>
                <a:lnTo>
                  <a:pt x="7559994" y="63182"/>
                </a:lnTo>
                <a:lnTo>
                  <a:pt x="7559994" y="180666"/>
                </a:lnTo>
                <a:lnTo>
                  <a:pt x="7529626" y="178412"/>
                </a:lnTo>
                <a:cubicBezTo>
                  <a:pt x="7403360" y="169633"/>
                  <a:pt x="7210108" y="161022"/>
                  <a:pt x="6942174" y="161691"/>
                </a:cubicBezTo>
                <a:cubicBezTo>
                  <a:pt x="6458731" y="162892"/>
                  <a:pt x="6032360" y="185552"/>
                  <a:pt x="5580893" y="220005"/>
                </a:cubicBezTo>
                <a:cubicBezTo>
                  <a:pt x="5313283" y="240431"/>
                  <a:pt x="5107630" y="255515"/>
                  <a:pt x="4925341" y="257162"/>
                </a:cubicBezTo>
                <a:cubicBezTo>
                  <a:pt x="4815968" y="258149"/>
                  <a:pt x="4715006" y="254299"/>
                  <a:pt x="4614118" y="243863"/>
                </a:cubicBezTo>
                <a:cubicBezTo>
                  <a:pt x="4345085" y="216027"/>
                  <a:pt x="4023509" y="177584"/>
                  <a:pt x="3802345" y="169639"/>
                </a:cubicBezTo>
                <a:cubicBezTo>
                  <a:pt x="3581174" y="161691"/>
                  <a:pt x="3129749" y="157713"/>
                  <a:pt x="2835592" y="168318"/>
                </a:cubicBezTo>
                <a:cubicBezTo>
                  <a:pt x="2541435" y="178926"/>
                  <a:pt x="2162531" y="202674"/>
                  <a:pt x="2000935" y="214706"/>
                </a:cubicBezTo>
                <a:cubicBezTo>
                  <a:pt x="1823001" y="227954"/>
                  <a:pt x="1512915" y="243863"/>
                  <a:pt x="1243944" y="234596"/>
                </a:cubicBezTo>
                <a:cubicBezTo>
                  <a:pt x="1016047" y="226732"/>
                  <a:pt x="945190" y="218671"/>
                  <a:pt x="822060" y="204097"/>
                </a:cubicBezTo>
                <a:cubicBezTo>
                  <a:pt x="698923" y="189530"/>
                  <a:pt x="454972" y="177600"/>
                  <a:pt x="356917" y="178926"/>
                </a:cubicBezTo>
                <a:cubicBezTo>
                  <a:pt x="258870" y="180244"/>
                  <a:pt x="115227" y="181562"/>
                  <a:pt x="46818" y="185552"/>
                </a:cubicBezTo>
                <a:lnTo>
                  <a:pt x="0" y="188206"/>
                </a:lnTo>
                <a:lnTo>
                  <a:pt x="0" y="91850"/>
                </a:lnTo>
                <a:lnTo>
                  <a:pt x="33708" y="94852"/>
                </a:lnTo>
                <a:cubicBezTo>
                  <a:pt x="97966" y="99506"/>
                  <a:pt x="182507" y="102319"/>
                  <a:pt x="288536" y="99406"/>
                </a:cubicBezTo>
                <a:cubicBezTo>
                  <a:pt x="578081" y="91454"/>
                  <a:pt x="1052384" y="60967"/>
                  <a:pt x="1337388" y="45066"/>
                </a:cubicBezTo>
                <a:cubicBezTo>
                  <a:pt x="1622391" y="29170"/>
                  <a:pt x="2114890" y="0"/>
                  <a:pt x="2356581" y="1330"/>
                </a:cubicBezTo>
                <a:close/>
              </a:path>
            </a:pathLst>
          </a:custGeom>
          <a:solidFill>
            <a:srgbClr val="004990"/>
          </a:solidFill>
          <a:ln w="0" cap="flat">
            <a:noFill/>
            <a:miter lim="127000"/>
          </a:ln>
          <a:effectLst/>
        </p:spPr>
        <p:txBody>
          <a:bodyPr/>
          <a:lstStyle/>
          <a:p>
            <a:endParaRPr lang="nb-NO"/>
          </a:p>
        </p:txBody>
      </p:sp>
    </p:spTree>
    <p:extLst>
      <p:ext uri="{BB962C8B-B14F-4D97-AF65-F5344CB8AC3E}">
        <p14:creationId xmlns:p14="http://schemas.microsoft.com/office/powerpoint/2010/main" val="74148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377300BA-3E51-418F-BF0D-D25F9DD1793D}" type="datetimeFigureOut">
              <a:rPr lang="nb-NO" smtClean="0"/>
              <a:t>17.06.2019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9A697CB1-83E4-4F6A-8471-CC1EBC13CF52}" type="slidenum">
              <a:rPr lang="nb-NO" smtClean="0"/>
              <a:t>‹#›</a:t>
            </a:fld>
            <a:endParaRPr lang="nb-NO"/>
          </a:p>
        </p:txBody>
      </p:sp>
      <p:sp>
        <p:nvSpPr>
          <p:cNvPr id="10" name="Shape 42"/>
          <p:cNvSpPr/>
          <p:nvPr userDrawn="1"/>
        </p:nvSpPr>
        <p:spPr>
          <a:xfrm>
            <a:off x="0" y="6410007"/>
            <a:ext cx="12192000" cy="311468"/>
          </a:xfrm>
          <a:custGeom>
            <a:avLst/>
            <a:gdLst/>
            <a:ahLst/>
            <a:cxnLst/>
            <a:rect l="0" t="0" r="0" b="0"/>
            <a:pathLst>
              <a:path w="7559994" h="258149">
                <a:moveTo>
                  <a:pt x="2356581" y="1330"/>
                </a:moveTo>
                <a:cubicBezTo>
                  <a:pt x="2598271" y="2660"/>
                  <a:pt x="3045279" y="42414"/>
                  <a:pt x="3204878" y="56993"/>
                </a:cubicBezTo>
                <a:cubicBezTo>
                  <a:pt x="3364477" y="71572"/>
                  <a:pt x="3948213" y="102050"/>
                  <a:pt x="4290205" y="100729"/>
                </a:cubicBezTo>
                <a:cubicBezTo>
                  <a:pt x="4632197" y="99406"/>
                  <a:pt x="4559176" y="103023"/>
                  <a:pt x="5070135" y="91454"/>
                </a:cubicBezTo>
                <a:cubicBezTo>
                  <a:pt x="5596863" y="79524"/>
                  <a:pt x="6360739" y="40754"/>
                  <a:pt x="6529389" y="35792"/>
                </a:cubicBezTo>
                <a:cubicBezTo>
                  <a:pt x="6709548" y="30487"/>
                  <a:pt x="7192998" y="27839"/>
                  <a:pt x="7436977" y="51692"/>
                </a:cubicBezTo>
                <a:cubicBezTo>
                  <a:pt x="7467474" y="54674"/>
                  <a:pt x="7494693" y="57262"/>
                  <a:pt x="7518979" y="59509"/>
                </a:cubicBezTo>
                <a:lnTo>
                  <a:pt x="7559994" y="63182"/>
                </a:lnTo>
                <a:lnTo>
                  <a:pt x="7559994" y="180666"/>
                </a:lnTo>
                <a:lnTo>
                  <a:pt x="7529626" y="178412"/>
                </a:lnTo>
                <a:cubicBezTo>
                  <a:pt x="7403360" y="169633"/>
                  <a:pt x="7210108" y="161022"/>
                  <a:pt x="6942174" y="161691"/>
                </a:cubicBezTo>
                <a:cubicBezTo>
                  <a:pt x="6458731" y="162892"/>
                  <a:pt x="6032360" y="185552"/>
                  <a:pt x="5580893" y="220005"/>
                </a:cubicBezTo>
                <a:cubicBezTo>
                  <a:pt x="5313283" y="240431"/>
                  <a:pt x="5107630" y="255515"/>
                  <a:pt x="4925341" y="257162"/>
                </a:cubicBezTo>
                <a:cubicBezTo>
                  <a:pt x="4815968" y="258149"/>
                  <a:pt x="4715006" y="254299"/>
                  <a:pt x="4614118" y="243863"/>
                </a:cubicBezTo>
                <a:cubicBezTo>
                  <a:pt x="4345085" y="216027"/>
                  <a:pt x="4023509" y="177584"/>
                  <a:pt x="3802345" y="169639"/>
                </a:cubicBezTo>
                <a:cubicBezTo>
                  <a:pt x="3581174" y="161691"/>
                  <a:pt x="3129749" y="157713"/>
                  <a:pt x="2835592" y="168318"/>
                </a:cubicBezTo>
                <a:cubicBezTo>
                  <a:pt x="2541435" y="178926"/>
                  <a:pt x="2162531" y="202674"/>
                  <a:pt x="2000935" y="214706"/>
                </a:cubicBezTo>
                <a:cubicBezTo>
                  <a:pt x="1823001" y="227954"/>
                  <a:pt x="1512915" y="243863"/>
                  <a:pt x="1243944" y="234596"/>
                </a:cubicBezTo>
                <a:cubicBezTo>
                  <a:pt x="1016047" y="226732"/>
                  <a:pt x="945190" y="218671"/>
                  <a:pt x="822060" y="204097"/>
                </a:cubicBezTo>
                <a:cubicBezTo>
                  <a:pt x="698923" y="189530"/>
                  <a:pt x="454972" y="177600"/>
                  <a:pt x="356917" y="178926"/>
                </a:cubicBezTo>
                <a:cubicBezTo>
                  <a:pt x="258870" y="180244"/>
                  <a:pt x="115227" y="181562"/>
                  <a:pt x="46818" y="185552"/>
                </a:cubicBezTo>
                <a:lnTo>
                  <a:pt x="0" y="188206"/>
                </a:lnTo>
                <a:lnTo>
                  <a:pt x="0" y="91850"/>
                </a:lnTo>
                <a:lnTo>
                  <a:pt x="33708" y="94852"/>
                </a:lnTo>
                <a:cubicBezTo>
                  <a:pt x="97966" y="99506"/>
                  <a:pt x="182507" y="102319"/>
                  <a:pt x="288536" y="99406"/>
                </a:cubicBezTo>
                <a:cubicBezTo>
                  <a:pt x="578081" y="91454"/>
                  <a:pt x="1052384" y="60967"/>
                  <a:pt x="1337388" y="45066"/>
                </a:cubicBezTo>
                <a:cubicBezTo>
                  <a:pt x="1622391" y="29170"/>
                  <a:pt x="2114890" y="0"/>
                  <a:pt x="2356581" y="1330"/>
                </a:cubicBezTo>
                <a:close/>
              </a:path>
            </a:pathLst>
          </a:custGeom>
          <a:solidFill>
            <a:srgbClr val="004990"/>
          </a:solidFill>
          <a:ln w="0" cap="flat">
            <a:noFill/>
            <a:miter lim="127000"/>
          </a:ln>
          <a:effectLst/>
        </p:spPr>
        <p:txBody>
          <a:bodyPr/>
          <a:lstStyle/>
          <a:p>
            <a:endParaRPr lang="nb-NO"/>
          </a:p>
        </p:txBody>
      </p:sp>
    </p:spTree>
    <p:extLst>
      <p:ext uri="{BB962C8B-B14F-4D97-AF65-F5344CB8AC3E}">
        <p14:creationId xmlns:p14="http://schemas.microsoft.com/office/powerpoint/2010/main" val="230105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377300BA-3E51-418F-BF0D-D25F9DD1793D}" type="datetimeFigureOut">
              <a:rPr lang="nb-NO" smtClean="0"/>
              <a:t>17.06.2019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9A697CB1-83E4-4F6A-8471-CC1EBC13CF52}" type="slidenum">
              <a:rPr lang="nb-NO" smtClean="0"/>
              <a:t>‹#›</a:t>
            </a:fld>
            <a:endParaRPr lang="nb-NO"/>
          </a:p>
        </p:txBody>
      </p:sp>
      <p:sp>
        <p:nvSpPr>
          <p:cNvPr id="6" name="Shape 42"/>
          <p:cNvSpPr/>
          <p:nvPr userDrawn="1"/>
        </p:nvSpPr>
        <p:spPr>
          <a:xfrm>
            <a:off x="0" y="6410007"/>
            <a:ext cx="12192000" cy="311468"/>
          </a:xfrm>
          <a:custGeom>
            <a:avLst/>
            <a:gdLst/>
            <a:ahLst/>
            <a:cxnLst/>
            <a:rect l="0" t="0" r="0" b="0"/>
            <a:pathLst>
              <a:path w="7559994" h="258149">
                <a:moveTo>
                  <a:pt x="2356581" y="1330"/>
                </a:moveTo>
                <a:cubicBezTo>
                  <a:pt x="2598271" y="2660"/>
                  <a:pt x="3045279" y="42414"/>
                  <a:pt x="3204878" y="56993"/>
                </a:cubicBezTo>
                <a:cubicBezTo>
                  <a:pt x="3364477" y="71572"/>
                  <a:pt x="3948213" y="102050"/>
                  <a:pt x="4290205" y="100729"/>
                </a:cubicBezTo>
                <a:cubicBezTo>
                  <a:pt x="4632197" y="99406"/>
                  <a:pt x="4559176" y="103023"/>
                  <a:pt x="5070135" y="91454"/>
                </a:cubicBezTo>
                <a:cubicBezTo>
                  <a:pt x="5596863" y="79524"/>
                  <a:pt x="6360739" y="40754"/>
                  <a:pt x="6529389" y="35792"/>
                </a:cubicBezTo>
                <a:cubicBezTo>
                  <a:pt x="6709548" y="30487"/>
                  <a:pt x="7192998" y="27839"/>
                  <a:pt x="7436977" y="51692"/>
                </a:cubicBezTo>
                <a:cubicBezTo>
                  <a:pt x="7467474" y="54674"/>
                  <a:pt x="7494693" y="57262"/>
                  <a:pt x="7518979" y="59509"/>
                </a:cubicBezTo>
                <a:lnTo>
                  <a:pt x="7559994" y="63182"/>
                </a:lnTo>
                <a:lnTo>
                  <a:pt x="7559994" y="180666"/>
                </a:lnTo>
                <a:lnTo>
                  <a:pt x="7529626" y="178412"/>
                </a:lnTo>
                <a:cubicBezTo>
                  <a:pt x="7403360" y="169633"/>
                  <a:pt x="7210108" y="161022"/>
                  <a:pt x="6942174" y="161691"/>
                </a:cubicBezTo>
                <a:cubicBezTo>
                  <a:pt x="6458731" y="162892"/>
                  <a:pt x="6032360" y="185552"/>
                  <a:pt x="5580893" y="220005"/>
                </a:cubicBezTo>
                <a:cubicBezTo>
                  <a:pt x="5313283" y="240431"/>
                  <a:pt x="5107630" y="255515"/>
                  <a:pt x="4925341" y="257162"/>
                </a:cubicBezTo>
                <a:cubicBezTo>
                  <a:pt x="4815968" y="258149"/>
                  <a:pt x="4715006" y="254299"/>
                  <a:pt x="4614118" y="243863"/>
                </a:cubicBezTo>
                <a:cubicBezTo>
                  <a:pt x="4345085" y="216027"/>
                  <a:pt x="4023509" y="177584"/>
                  <a:pt x="3802345" y="169639"/>
                </a:cubicBezTo>
                <a:cubicBezTo>
                  <a:pt x="3581174" y="161691"/>
                  <a:pt x="3129749" y="157713"/>
                  <a:pt x="2835592" y="168318"/>
                </a:cubicBezTo>
                <a:cubicBezTo>
                  <a:pt x="2541435" y="178926"/>
                  <a:pt x="2162531" y="202674"/>
                  <a:pt x="2000935" y="214706"/>
                </a:cubicBezTo>
                <a:cubicBezTo>
                  <a:pt x="1823001" y="227954"/>
                  <a:pt x="1512915" y="243863"/>
                  <a:pt x="1243944" y="234596"/>
                </a:cubicBezTo>
                <a:cubicBezTo>
                  <a:pt x="1016047" y="226732"/>
                  <a:pt x="945190" y="218671"/>
                  <a:pt x="822060" y="204097"/>
                </a:cubicBezTo>
                <a:cubicBezTo>
                  <a:pt x="698923" y="189530"/>
                  <a:pt x="454972" y="177600"/>
                  <a:pt x="356917" y="178926"/>
                </a:cubicBezTo>
                <a:cubicBezTo>
                  <a:pt x="258870" y="180244"/>
                  <a:pt x="115227" y="181562"/>
                  <a:pt x="46818" y="185552"/>
                </a:cubicBezTo>
                <a:lnTo>
                  <a:pt x="0" y="188206"/>
                </a:lnTo>
                <a:lnTo>
                  <a:pt x="0" y="91850"/>
                </a:lnTo>
                <a:lnTo>
                  <a:pt x="33708" y="94852"/>
                </a:lnTo>
                <a:cubicBezTo>
                  <a:pt x="97966" y="99506"/>
                  <a:pt x="182507" y="102319"/>
                  <a:pt x="288536" y="99406"/>
                </a:cubicBezTo>
                <a:cubicBezTo>
                  <a:pt x="578081" y="91454"/>
                  <a:pt x="1052384" y="60967"/>
                  <a:pt x="1337388" y="45066"/>
                </a:cubicBezTo>
                <a:cubicBezTo>
                  <a:pt x="1622391" y="29170"/>
                  <a:pt x="2114890" y="0"/>
                  <a:pt x="2356581" y="1330"/>
                </a:cubicBezTo>
                <a:close/>
              </a:path>
            </a:pathLst>
          </a:custGeom>
          <a:solidFill>
            <a:srgbClr val="004990"/>
          </a:solidFill>
          <a:ln w="0" cap="flat">
            <a:noFill/>
            <a:miter lim="127000"/>
          </a:ln>
          <a:effectLst/>
        </p:spPr>
        <p:txBody>
          <a:bodyPr/>
          <a:lstStyle/>
          <a:p>
            <a:endParaRPr lang="nb-NO"/>
          </a:p>
        </p:txBody>
      </p:sp>
    </p:spTree>
    <p:extLst>
      <p:ext uri="{BB962C8B-B14F-4D97-AF65-F5344CB8AC3E}">
        <p14:creationId xmlns:p14="http://schemas.microsoft.com/office/powerpoint/2010/main" val="3336192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77300BA-3E51-418F-BF0D-D25F9DD1793D}" type="datetimeFigureOut">
              <a:rPr lang="nb-NO" smtClean="0"/>
              <a:t>17.06.2019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9A697CB1-83E4-4F6A-8471-CC1EBC13CF52}" type="slidenum">
              <a:rPr lang="nb-NO" smtClean="0"/>
              <a:t>‹#›</a:t>
            </a:fld>
            <a:endParaRPr lang="nb-NO"/>
          </a:p>
        </p:txBody>
      </p:sp>
    </p:spTree>
    <p:extLst>
      <p:ext uri="{BB962C8B-B14F-4D97-AF65-F5344CB8AC3E}">
        <p14:creationId xmlns:p14="http://schemas.microsoft.com/office/powerpoint/2010/main" val="366534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377300BA-3E51-418F-BF0D-D25F9DD1793D}" type="datetimeFigureOut">
              <a:rPr lang="nb-NO" smtClean="0"/>
              <a:t>17.06.2019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A697CB1-83E4-4F6A-8471-CC1EBC13CF52}" type="slidenum">
              <a:rPr lang="nb-NO" smtClean="0"/>
              <a:t>‹#›</a:t>
            </a:fld>
            <a:endParaRPr lang="nb-NO"/>
          </a:p>
        </p:txBody>
      </p:sp>
      <p:sp>
        <p:nvSpPr>
          <p:cNvPr id="8" name="Shape 42"/>
          <p:cNvSpPr/>
          <p:nvPr userDrawn="1"/>
        </p:nvSpPr>
        <p:spPr>
          <a:xfrm>
            <a:off x="0" y="6410007"/>
            <a:ext cx="12192000" cy="311468"/>
          </a:xfrm>
          <a:custGeom>
            <a:avLst/>
            <a:gdLst/>
            <a:ahLst/>
            <a:cxnLst/>
            <a:rect l="0" t="0" r="0" b="0"/>
            <a:pathLst>
              <a:path w="7559994" h="258149">
                <a:moveTo>
                  <a:pt x="2356581" y="1330"/>
                </a:moveTo>
                <a:cubicBezTo>
                  <a:pt x="2598271" y="2660"/>
                  <a:pt x="3045279" y="42414"/>
                  <a:pt x="3204878" y="56993"/>
                </a:cubicBezTo>
                <a:cubicBezTo>
                  <a:pt x="3364477" y="71572"/>
                  <a:pt x="3948213" y="102050"/>
                  <a:pt x="4290205" y="100729"/>
                </a:cubicBezTo>
                <a:cubicBezTo>
                  <a:pt x="4632197" y="99406"/>
                  <a:pt x="4559176" y="103023"/>
                  <a:pt x="5070135" y="91454"/>
                </a:cubicBezTo>
                <a:cubicBezTo>
                  <a:pt x="5596863" y="79524"/>
                  <a:pt x="6360739" y="40754"/>
                  <a:pt x="6529389" y="35792"/>
                </a:cubicBezTo>
                <a:cubicBezTo>
                  <a:pt x="6709548" y="30487"/>
                  <a:pt x="7192998" y="27839"/>
                  <a:pt x="7436977" y="51692"/>
                </a:cubicBezTo>
                <a:cubicBezTo>
                  <a:pt x="7467474" y="54674"/>
                  <a:pt x="7494693" y="57262"/>
                  <a:pt x="7518979" y="59509"/>
                </a:cubicBezTo>
                <a:lnTo>
                  <a:pt x="7559994" y="63182"/>
                </a:lnTo>
                <a:lnTo>
                  <a:pt x="7559994" y="180666"/>
                </a:lnTo>
                <a:lnTo>
                  <a:pt x="7529626" y="178412"/>
                </a:lnTo>
                <a:cubicBezTo>
                  <a:pt x="7403360" y="169633"/>
                  <a:pt x="7210108" y="161022"/>
                  <a:pt x="6942174" y="161691"/>
                </a:cubicBezTo>
                <a:cubicBezTo>
                  <a:pt x="6458731" y="162892"/>
                  <a:pt x="6032360" y="185552"/>
                  <a:pt x="5580893" y="220005"/>
                </a:cubicBezTo>
                <a:cubicBezTo>
                  <a:pt x="5313283" y="240431"/>
                  <a:pt x="5107630" y="255515"/>
                  <a:pt x="4925341" y="257162"/>
                </a:cubicBezTo>
                <a:cubicBezTo>
                  <a:pt x="4815968" y="258149"/>
                  <a:pt x="4715006" y="254299"/>
                  <a:pt x="4614118" y="243863"/>
                </a:cubicBezTo>
                <a:cubicBezTo>
                  <a:pt x="4345085" y="216027"/>
                  <a:pt x="4023509" y="177584"/>
                  <a:pt x="3802345" y="169639"/>
                </a:cubicBezTo>
                <a:cubicBezTo>
                  <a:pt x="3581174" y="161691"/>
                  <a:pt x="3129749" y="157713"/>
                  <a:pt x="2835592" y="168318"/>
                </a:cubicBezTo>
                <a:cubicBezTo>
                  <a:pt x="2541435" y="178926"/>
                  <a:pt x="2162531" y="202674"/>
                  <a:pt x="2000935" y="214706"/>
                </a:cubicBezTo>
                <a:cubicBezTo>
                  <a:pt x="1823001" y="227954"/>
                  <a:pt x="1512915" y="243863"/>
                  <a:pt x="1243944" y="234596"/>
                </a:cubicBezTo>
                <a:cubicBezTo>
                  <a:pt x="1016047" y="226732"/>
                  <a:pt x="945190" y="218671"/>
                  <a:pt x="822060" y="204097"/>
                </a:cubicBezTo>
                <a:cubicBezTo>
                  <a:pt x="698923" y="189530"/>
                  <a:pt x="454972" y="177600"/>
                  <a:pt x="356917" y="178926"/>
                </a:cubicBezTo>
                <a:cubicBezTo>
                  <a:pt x="258870" y="180244"/>
                  <a:pt x="115227" y="181562"/>
                  <a:pt x="46818" y="185552"/>
                </a:cubicBezTo>
                <a:lnTo>
                  <a:pt x="0" y="188206"/>
                </a:lnTo>
                <a:lnTo>
                  <a:pt x="0" y="91850"/>
                </a:lnTo>
                <a:lnTo>
                  <a:pt x="33708" y="94852"/>
                </a:lnTo>
                <a:cubicBezTo>
                  <a:pt x="97966" y="99506"/>
                  <a:pt x="182507" y="102319"/>
                  <a:pt x="288536" y="99406"/>
                </a:cubicBezTo>
                <a:cubicBezTo>
                  <a:pt x="578081" y="91454"/>
                  <a:pt x="1052384" y="60967"/>
                  <a:pt x="1337388" y="45066"/>
                </a:cubicBezTo>
                <a:cubicBezTo>
                  <a:pt x="1622391" y="29170"/>
                  <a:pt x="2114890" y="0"/>
                  <a:pt x="2356581" y="1330"/>
                </a:cubicBezTo>
                <a:close/>
              </a:path>
            </a:pathLst>
          </a:custGeom>
          <a:solidFill>
            <a:srgbClr val="004990"/>
          </a:solidFill>
          <a:ln w="0" cap="flat">
            <a:noFill/>
            <a:miter lim="127000"/>
          </a:ln>
          <a:effectLst/>
        </p:spPr>
        <p:txBody>
          <a:bodyPr/>
          <a:lstStyle/>
          <a:p>
            <a:endParaRPr lang="nb-NO"/>
          </a:p>
        </p:txBody>
      </p:sp>
    </p:spTree>
    <p:extLst>
      <p:ext uri="{BB962C8B-B14F-4D97-AF65-F5344CB8AC3E}">
        <p14:creationId xmlns:p14="http://schemas.microsoft.com/office/powerpoint/2010/main" val="4010574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Rediger tekststiler i malen</a:t>
            </a:r>
          </a:p>
        </p:txBody>
      </p:sp>
      <p:sp>
        <p:nvSpPr>
          <p:cNvPr id="5" name="Plassholder for dato 4"/>
          <p:cNvSpPr>
            <a:spLocks noGrp="1"/>
          </p:cNvSpPr>
          <p:nvPr>
            <p:ph type="dt" sz="half" idx="10"/>
          </p:nvPr>
        </p:nvSpPr>
        <p:spPr/>
        <p:txBody>
          <a:bodyPr/>
          <a:lstStyle/>
          <a:p>
            <a:fld id="{377300BA-3E51-418F-BF0D-D25F9DD1793D}" type="datetimeFigureOut">
              <a:rPr lang="nb-NO" smtClean="0"/>
              <a:t>17.06.2019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9A697CB1-83E4-4F6A-8471-CC1EBC13CF52}" type="slidenum">
              <a:rPr lang="nb-NO" smtClean="0"/>
              <a:t>‹#›</a:t>
            </a:fld>
            <a:endParaRPr lang="nb-NO"/>
          </a:p>
        </p:txBody>
      </p:sp>
      <p:sp>
        <p:nvSpPr>
          <p:cNvPr id="8" name="Shape 42"/>
          <p:cNvSpPr/>
          <p:nvPr userDrawn="1"/>
        </p:nvSpPr>
        <p:spPr>
          <a:xfrm>
            <a:off x="0" y="6410007"/>
            <a:ext cx="12192000" cy="311468"/>
          </a:xfrm>
          <a:custGeom>
            <a:avLst/>
            <a:gdLst/>
            <a:ahLst/>
            <a:cxnLst/>
            <a:rect l="0" t="0" r="0" b="0"/>
            <a:pathLst>
              <a:path w="7559994" h="258149">
                <a:moveTo>
                  <a:pt x="2356581" y="1330"/>
                </a:moveTo>
                <a:cubicBezTo>
                  <a:pt x="2598271" y="2660"/>
                  <a:pt x="3045279" y="42414"/>
                  <a:pt x="3204878" y="56993"/>
                </a:cubicBezTo>
                <a:cubicBezTo>
                  <a:pt x="3364477" y="71572"/>
                  <a:pt x="3948213" y="102050"/>
                  <a:pt x="4290205" y="100729"/>
                </a:cubicBezTo>
                <a:cubicBezTo>
                  <a:pt x="4632197" y="99406"/>
                  <a:pt x="4559176" y="103023"/>
                  <a:pt x="5070135" y="91454"/>
                </a:cubicBezTo>
                <a:cubicBezTo>
                  <a:pt x="5596863" y="79524"/>
                  <a:pt x="6360739" y="40754"/>
                  <a:pt x="6529389" y="35792"/>
                </a:cubicBezTo>
                <a:cubicBezTo>
                  <a:pt x="6709548" y="30487"/>
                  <a:pt x="7192998" y="27839"/>
                  <a:pt x="7436977" y="51692"/>
                </a:cubicBezTo>
                <a:cubicBezTo>
                  <a:pt x="7467474" y="54674"/>
                  <a:pt x="7494693" y="57262"/>
                  <a:pt x="7518979" y="59509"/>
                </a:cubicBezTo>
                <a:lnTo>
                  <a:pt x="7559994" y="63182"/>
                </a:lnTo>
                <a:lnTo>
                  <a:pt x="7559994" y="180666"/>
                </a:lnTo>
                <a:lnTo>
                  <a:pt x="7529626" y="178412"/>
                </a:lnTo>
                <a:cubicBezTo>
                  <a:pt x="7403360" y="169633"/>
                  <a:pt x="7210108" y="161022"/>
                  <a:pt x="6942174" y="161691"/>
                </a:cubicBezTo>
                <a:cubicBezTo>
                  <a:pt x="6458731" y="162892"/>
                  <a:pt x="6032360" y="185552"/>
                  <a:pt x="5580893" y="220005"/>
                </a:cubicBezTo>
                <a:cubicBezTo>
                  <a:pt x="5313283" y="240431"/>
                  <a:pt x="5107630" y="255515"/>
                  <a:pt x="4925341" y="257162"/>
                </a:cubicBezTo>
                <a:cubicBezTo>
                  <a:pt x="4815968" y="258149"/>
                  <a:pt x="4715006" y="254299"/>
                  <a:pt x="4614118" y="243863"/>
                </a:cubicBezTo>
                <a:cubicBezTo>
                  <a:pt x="4345085" y="216027"/>
                  <a:pt x="4023509" y="177584"/>
                  <a:pt x="3802345" y="169639"/>
                </a:cubicBezTo>
                <a:cubicBezTo>
                  <a:pt x="3581174" y="161691"/>
                  <a:pt x="3129749" y="157713"/>
                  <a:pt x="2835592" y="168318"/>
                </a:cubicBezTo>
                <a:cubicBezTo>
                  <a:pt x="2541435" y="178926"/>
                  <a:pt x="2162531" y="202674"/>
                  <a:pt x="2000935" y="214706"/>
                </a:cubicBezTo>
                <a:cubicBezTo>
                  <a:pt x="1823001" y="227954"/>
                  <a:pt x="1512915" y="243863"/>
                  <a:pt x="1243944" y="234596"/>
                </a:cubicBezTo>
                <a:cubicBezTo>
                  <a:pt x="1016047" y="226732"/>
                  <a:pt x="945190" y="218671"/>
                  <a:pt x="822060" y="204097"/>
                </a:cubicBezTo>
                <a:cubicBezTo>
                  <a:pt x="698923" y="189530"/>
                  <a:pt x="454972" y="177600"/>
                  <a:pt x="356917" y="178926"/>
                </a:cubicBezTo>
                <a:cubicBezTo>
                  <a:pt x="258870" y="180244"/>
                  <a:pt x="115227" y="181562"/>
                  <a:pt x="46818" y="185552"/>
                </a:cubicBezTo>
                <a:lnTo>
                  <a:pt x="0" y="188206"/>
                </a:lnTo>
                <a:lnTo>
                  <a:pt x="0" y="91850"/>
                </a:lnTo>
                <a:lnTo>
                  <a:pt x="33708" y="94852"/>
                </a:lnTo>
                <a:cubicBezTo>
                  <a:pt x="97966" y="99506"/>
                  <a:pt x="182507" y="102319"/>
                  <a:pt x="288536" y="99406"/>
                </a:cubicBezTo>
                <a:cubicBezTo>
                  <a:pt x="578081" y="91454"/>
                  <a:pt x="1052384" y="60967"/>
                  <a:pt x="1337388" y="45066"/>
                </a:cubicBezTo>
                <a:cubicBezTo>
                  <a:pt x="1622391" y="29170"/>
                  <a:pt x="2114890" y="0"/>
                  <a:pt x="2356581" y="1330"/>
                </a:cubicBezTo>
                <a:close/>
              </a:path>
            </a:pathLst>
          </a:custGeom>
          <a:solidFill>
            <a:srgbClr val="004990"/>
          </a:solidFill>
          <a:ln w="0" cap="flat">
            <a:noFill/>
            <a:miter lim="127000"/>
          </a:ln>
          <a:effectLst/>
        </p:spPr>
        <p:txBody>
          <a:bodyPr/>
          <a:lstStyle/>
          <a:p>
            <a:endParaRPr lang="nb-NO"/>
          </a:p>
        </p:txBody>
      </p:sp>
    </p:spTree>
    <p:extLst>
      <p:ext uri="{BB962C8B-B14F-4D97-AF65-F5344CB8AC3E}">
        <p14:creationId xmlns:p14="http://schemas.microsoft.com/office/powerpoint/2010/main" val="2648798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smtClean="0"/>
              <a:t>Rediger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7300BA-3E51-418F-BF0D-D25F9DD1793D}" type="datetimeFigureOut">
              <a:rPr lang="nb-NO" smtClean="0"/>
              <a:t>17.06.2019</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97CB1-83E4-4F6A-8471-CC1EBC13CF52}" type="slidenum">
              <a:rPr lang="nb-NO" smtClean="0"/>
              <a:t>‹#›</a:t>
            </a:fld>
            <a:endParaRPr lang="nb-NO"/>
          </a:p>
        </p:txBody>
      </p:sp>
    </p:spTree>
    <p:extLst>
      <p:ext uri="{BB962C8B-B14F-4D97-AF65-F5344CB8AC3E}">
        <p14:creationId xmlns:p14="http://schemas.microsoft.com/office/powerpoint/2010/main" val="497608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499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facebook.com/VannomradeMidtFinnmark/" TargetMode="External"/><Relationship Id="rId1" Type="http://schemas.openxmlformats.org/officeDocument/2006/relationships/slideLayout" Target="../slideLayouts/slideLayout2.xml"/><Relationship Id="rId6" Type="http://schemas.openxmlformats.org/officeDocument/2006/relationships/hyperlink" Target="mailto:Julianne.netteland@porsanger.kommune.no" TargetMode="External"/><Relationship Id="rId5" Type="http://schemas.openxmlformats.org/officeDocument/2006/relationships/hyperlink" Target="http://www.vannportalen.no/vannregioner/finnmark/" TargetMode="External"/><Relationship Id="rId4" Type="http://schemas.openxmlformats.org/officeDocument/2006/relationships/hyperlink" Target="mailto:julianne.netteland@porsanger.kommune.no?subject=&#216;nsker%20&#229;%20motta%20nyhetsbrev%20Vannomr&#229;de%20Midt-Finnmar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656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Brukerinteresser</a:t>
            </a:r>
            <a:br>
              <a:rPr lang="nb-NO" dirty="0" smtClean="0"/>
            </a:br>
            <a:r>
              <a:rPr lang="nb-NO" sz="1800" dirty="0" smtClean="0"/>
              <a:t>Laksefjorden og Nordkinnhalvøya</a:t>
            </a:r>
            <a:endParaRPr lang="nb-NO" sz="4000" dirty="0"/>
          </a:p>
        </p:txBody>
      </p:sp>
      <p:sp>
        <p:nvSpPr>
          <p:cNvPr id="7" name="Plassholder for innhold 6"/>
          <p:cNvSpPr>
            <a:spLocks noGrp="1"/>
          </p:cNvSpPr>
          <p:nvPr>
            <p:ph idx="1"/>
          </p:nvPr>
        </p:nvSpPr>
        <p:spPr>
          <a:xfrm>
            <a:off x="838200" y="1611923"/>
            <a:ext cx="5779168" cy="4565040"/>
          </a:xfrm>
        </p:spPr>
        <p:txBody>
          <a:bodyPr>
            <a:normAutofit/>
          </a:bodyPr>
          <a:lstStyle/>
          <a:p>
            <a:pPr marL="0" indent="0">
              <a:buNone/>
            </a:pPr>
            <a:r>
              <a:rPr lang="nb-NO" dirty="0" smtClean="0"/>
              <a:t>Fra utkastet til Hovedutfordringer:</a:t>
            </a:r>
            <a:endParaRPr lang="nb-NO" dirty="0"/>
          </a:p>
          <a:p>
            <a:pPr lvl="1"/>
            <a:r>
              <a:rPr lang="nb-NO" sz="2000" dirty="0"/>
              <a:t>Næringsinteresser knyttet til oppdrett, fiskeri og vannkraft </a:t>
            </a:r>
          </a:p>
          <a:p>
            <a:pPr lvl="1"/>
            <a:r>
              <a:rPr lang="nb-NO" sz="2000" dirty="0" smtClean="0"/>
              <a:t>Brukerinteresser </a:t>
            </a:r>
            <a:r>
              <a:rPr lang="nb-NO" sz="2000" dirty="0"/>
              <a:t>knyttet til fiske, friluftsliv og utmarkshøsting for lokalbefolkning og turister </a:t>
            </a:r>
          </a:p>
          <a:p>
            <a:pPr lvl="1"/>
            <a:r>
              <a:rPr lang="nb-NO" sz="2000" dirty="0" smtClean="0"/>
              <a:t>Trygg </a:t>
            </a:r>
            <a:r>
              <a:rPr lang="nb-NO" sz="2000" dirty="0"/>
              <a:t>drikkevannsforsyning og kvalitet på drikkevannet </a:t>
            </a:r>
          </a:p>
          <a:p>
            <a:pPr lvl="1"/>
            <a:r>
              <a:rPr lang="nb-NO" sz="2000" dirty="0" smtClean="0"/>
              <a:t>Beredskap </a:t>
            </a:r>
            <a:r>
              <a:rPr lang="nb-NO" sz="2000" dirty="0"/>
              <a:t>ved akutt forurensing i kystvann </a:t>
            </a:r>
          </a:p>
          <a:p>
            <a:endParaRPr lang="nb-NO" dirty="0" smtClean="0"/>
          </a:p>
          <a:p>
            <a:pPr marL="0" indent="0">
              <a:buNone/>
            </a:pPr>
            <a:r>
              <a:rPr lang="nb-NO" dirty="0" smtClean="0"/>
              <a:t>Er </a:t>
            </a:r>
            <a:r>
              <a:rPr lang="nb-NO" dirty="0"/>
              <a:t>det andre, eller mer spesifikke brukerinteresser som burde trekkes frem?</a:t>
            </a:r>
          </a:p>
          <a:p>
            <a:pPr marL="0" indent="0">
              <a:buNone/>
            </a:pPr>
            <a:endParaRPr lang="nb-NO" dirty="0"/>
          </a:p>
        </p:txBody>
      </p:sp>
      <p:pic>
        <p:nvPicPr>
          <p:cNvPr id="8" name="Bilde 7"/>
          <p:cNvPicPr>
            <a:picLocks noChangeAspect="1"/>
          </p:cNvPicPr>
          <p:nvPr/>
        </p:nvPicPr>
        <p:blipFill rotWithShape="1">
          <a:blip r:embed="rId2" cstate="print">
            <a:extLst>
              <a:ext uri="{28A0092B-C50C-407E-A947-70E740481C1C}">
                <a14:useLocalDpi xmlns:a14="http://schemas.microsoft.com/office/drawing/2010/main" val="0"/>
              </a:ext>
            </a:extLst>
          </a:blip>
          <a:srcRect l="41062" t="37017"/>
          <a:stretch/>
        </p:blipFill>
        <p:spPr>
          <a:xfrm>
            <a:off x="6833938" y="1690688"/>
            <a:ext cx="4737323" cy="3633536"/>
          </a:xfrm>
          <a:prstGeom prst="rect">
            <a:avLst/>
          </a:prstGeom>
        </p:spPr>
      </p:pic>
    </p:spTree>
    <p:extLst>
      <p:ext uri="{BB962C8B-B14F-4D97-AF65-F5344CB8AC3E}">
        <p14:creationId xmlns:p14="http://schemas.microsoft.com/office/powerpoint/2010/main" val="3207689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895" y="108660"/>
            <a:ext cx="4475747" cy="6329017"/>
          </a:xfrm>
        </p:spPr>
      </p:pic>
      <p:pic>
        <p:nvPicPr>
          <p:cNvPr id="5" name="Bilde 4"/>
          <p:cNvPicPr>
            <a:picLocks noChangeAspect="1"/>
          </p:cNvPicPr>
          <p:nvPr/>
        </p:nvPicPr>
        <p:blipFill>
          <a:blip r:embed="rId3"/>
          <a:stretch>
            <a:fillRect/>
          </a:stretch>
        </p:blipFill>
        <p:spPr>
          <a:xfrm>
            <a:off x="5197642" y="4411579"/>
            <a:ext cx="6248400" cy="1066800"/>
          </a:xfrm>
          <a:prstGeom prst="rect">
            <a:avLst/>
          </a:prstGeom>
        </p:spPr>
      </p:pic>
      <p:sp>
        <p:nvSpPr>
          <p:cNvPr id="6" name="TekstSylinder 5"/>
          <p:cNvSpPr txBox="1"/>
          <p:nvPr/>
        </p:nvSpPr>
        <p:spPr>
          <a:xfrm>
            <a:off x="5197642" y="2404802"/>
            <a:ext cx="6248400" cy="1138773"/>
          </a:xfrm>
          <a:prstGeom prst="rect">
            <a:avLst/>
          </a:prstGeom>
          <a:noFill/>
        </p:spPr>
        <p:txBody>
          <a:bodyPr wrap="square" rtlCol="0">
            <a:spAutoFit/>
          </a:bodyPr>
          <a:lstStyle/>
          <a:p>
            <a:pPr marL="285750" indent="-285750">
              <a:buFont typeface="Arial" panose="020B0604020202020204" pitchFamily="34" charset="0"/>
              <a:buChar char="•"/>
            </a:pPr>
            <a:r>
              <a:rPr lang="nb-NO" sz="2400" dirty="0" smtClean="0"/>
              <a:t>Hoveddelen av arealet ligger i Måsøy og Nordkapp kommuner</a:t>
            </a:r>
          </a:p>
          <a:p>
            <a:pPr marL="742950" lvl="1" indent="-285750">
              <a:buFont typeface="Arial" panose="020B0604020202020204" pitchFamily="34" charset="0"/>
              <a:buChar char="•"/>
            </a:pPr>
            <a:r>
              <a:rPr lang="nb-NO" sz="2000" dirty="0" smtClean="0"/>
              <a:t>Mindre områder i Kvalsund og Porsanger</a:t>
            </a:r>
            <a:endParaRPr lang="nb-NO" sz="2000" dirty="0"/>
          </a:p>
        </p:txBody>
      </p:sp>
    </p:spTree>
    <p:extLst>
      <p:ext uri="{BB962C8B-B14F-4D97-AF65-F5344CB8AC3E}">
        <p14:creationId xmlns:p14="http://schemas.microsoft.com/office/powerpoint/2010/main" val="350024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påvirker vannet lokalt?</a:t>
            </a:r>
            <a:endParaRPr lang="nb-NO" dirty="0"/>
          </a:p>
        </p:txBody>
      </p:sp>
      <p:sp>
        <p:nvSpPr>
          <p:cNvPr id="4" name="Plassholder for tekst 3"/>
          <p:cNvSpPr>
            <a:spLocks noGrp="1"/>
          </p:cNvSpPr>
          <p:nvPr>
            <p:ph type="body" idx="1"/>
          </p:nvPr>
        </p:nvSpPr>
        <p:spPr/>
        <p:txBody>
          <a:bodyPr/>
          <a:lstStyle/>
          <a:p>
            <a:r>
              <a:rPr lang="nb-NO" dirty="0" smtClean="0"/>
              <a:t>Antall påvirkninger per vannforekomst</a:t>
            </a:r>
            <a:endParaRPr lang="nb-NO" dirty="0"/>
          </a:p>
        </p:txBody>
      </p:sp>
      <p:sp>
        <p:nvSpPr>
          <p:cNvPr id="6" name="Plassholder for tekst 5"/>
          <p:cNvSpPr>
            <a:spLocks noGrp="1"/>
          </p:cNvSpPr>
          <p:nvPr>
            <p:ph type="body" sz="quarter" idx="3"/>
          </p:nvPr>
        </p:nvSpPr>
        <p:spPr/>
        <p:txBody>
          <a:bodyPr/>
          <a:lstStyle/>
          <a:p>
            <a:r>
              <a:rPr lang="nb-NO" dirty="0" smtClean="0"/>
              <a:t>Største påvirkningsgrupper</a:t>
            </a:r>
            <a:endParaRPr lang="nb-NO" dirty="0"/>
          </a:p>
        </p:txBody>
      </p:sp>
      <p:sp>
        <p:nvSpPr>
          <p:cNvPr id="10" name="TekstSylinder 9"/>
          <p:cNvSpPr txBox="1"/>
          <p:nvPr/>
        </p:nvSpPr>
        <p:spPr>
          <a:xfrm>
            <a:off x="839788" y="1415241"/>
            <a:ext cx="3356517" cy="369332"/>
          </a:xfrm>
          <a:prstGeom prst="rect">
            <a:avLst/>
          </a:prstGeom>
          <a:noFill/>
        </p:spPr>
        <p:txBody>
          <a:bodyPr wrap="square" rtlCol="0">
            <a:spAutoFit/>
          </a:bodyPr>
          <a:lstStyle/>
          <a:p>
            <a:r>
              <a:rPr lang="nb-NO" b="1" dirty="0" smtClean="0">
                <a:solidFill>
                  <a:srgbClr val="004990"/>
                </a:solidFill>
              </a:rPr>
              <a:t>Måsøy og </a:t>
            </a:r>
            <a:r>
              <a:rPr lang="nb-NO" b="1" dirty="0">
                <a:solidFill>
                  <a:srgbClr val="004990"/>
                </a:solidFill>
              </a:rPr>
              <a:t>M</a:t>
            </a:r>
            <a:r>
              <a:rPr lang="nb-NO" b="1" dirty="0" smtClean="0">
                <a:solidFill>
                  <a:srgbClr val="004990"/>
                </a:solidFill>
              </a:rPr>
              <a:t>agerøya</a:t>
            </a:r>
            <a:endParaRPr lang="nb-NO" b="1" dirty="0">
              <a:solidFill>
                <a:srgbClr val="004990"/>
              </a:solidFill>
            </a:endParaRPr>
          </a:p>
        </p:txBody>
      </p:sp>
      <p:pic>
        <p:nvPicPr>
          <p:cNvPr id="5" name="Plassholder for innhold 4"/>
          <p:cNvPicPr>
            <a:picLocks noGrp="1" noChangeAspect="1"/>
          </p:cNvPicPr>
          <p:nvPr>
            <p:ph sz="half" idx="2"/>
          </p:nvPr>
        </p:nvPicPr>
        <p:blipFill>
          <a:blip r:embed="rId2"/>
          <a:stretch>
            <a:fillRect/>
          </a:stretch>
        </p:blipFill>
        <p:spPr>
          <a:xfrm>
            <a:off x="839788" y="3104889"/>
            <a:ext cx="5157787" cy="2484960"/>
          </a:xfrm>
          <a:prstGeom prst="rect">
            <a:avLst/>
          </a:prstGeom>
        </p:spPr>
      </p:pic>
      <p:pic>
        <p:nvPicPr>
          <p:cNvPr id="11" name="Plassholder for innhold 10"/>
          <p:cNvPicPr>
            <a:picLocks noGrp="1" noChangeAspect="1"/>
          </p:cNvPicPr>
          <p:nvPr>
            <p:ph sz="quarter" idx="4"/>
          </p:nvPr>
        </p:nvPicPr>
        <p:blipFill>
          <a:blip r:embed="rId3"/>
          <a:stretch>
            <a:fillRect/>
          </a:stretch>
        </p:blipFill>
        <p:spPr>
          <a:xfrm>
            <a:off x="6172200" y="3047942"/>
            <a:ext cx="5183188" cy="2598853"/>
          </a:xfrm>
          <a:prstGeom prst="rect">
            <a:avLst/>
          </a:prstGeom>
        </p:spPr>
      </p:pic>
    </p:spTree>
    <p:extLst>
      <p:ext uri="{BB962C8B-B14F-4D97-AF65-F5344CB8AC3E}">
        <p14:creationId xmlns:p14="http://schemas.microsoft.com/office/powerpoint/2010/main" val="1487980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Brukerinteresser</a:t>
            </a:r>
            <a:br>
              <a:rPr lang="nb-NO" dirty="0" smtClean="0"/>
            </a:br>
            <a:r>
              <a:rPr lang="nb-NO" sz="1800" dirty="0" smtClean="0"/>
              <a:t>Måsøy og Magerøya</a:t>
            </a:r>
            <a:endParaRPr lang="nb-NO" dirty="0"/>
          </a:p>
        </p:txBody>
      </p:sp>
      <p:sp>
        <p:nvSpPr>
          <p:cNvPr id="7" name="Plassholder for innhold 6"/>
          <p:cNvSpPr>
            <a:spLocks noGrp="1"/>
          </p:cNvSpPr>
          <p:nvPr>
            <p:ph idx="1"/>
          </p:nvPr>
        </p:nvSpPr>
        <p:spPr>
          <a:xfrm>
            <a:off x="838200" y="1825625"/>
            <a:ext cx="5694947" cy="4351338"/>
          </a:xfrm>
        </p:spPr>
        <p:txBody>
          <a:bodyPr>
            <a:normAutofit fontScale="92500" lnSpcReduction="20000"/>
          </a:bodyPr>
          <a:lstStyle/>
          <a:p>
            <a:pPr marL="0" indent="0">
              <a:buNone/>
            </a:pPr>
            <a:r>
              <a:rPr lang="nb-NO" dirty="0" smtClean="0"/>
              <a:t>Fra utkastet til Hovedutfordringer:</a:t>
            </a:r>
            <a:endParaRPr lang="nb-NO" dirty="0"/>
          </a:p>
          <a:p>
            <a:pPr lvl="1"/>
            <a:r>
              <a:rPr lang="nb-NO" dirty="0"/>
              <a:t>Trygg drikkevannsforsyning og kvalitet på drikkevannet </a:t>
            </a:r>
          </a:p>
          <a:p>
            <a:pPr lvl="1"/>
            <a:r>
              <a:rPr lang="nb-NO" dirty="0" smtClean="0"/>
              <a:t>Fiske </a:t>
            </a:r>
            <a:r>
              <a:rPr lang="nb-NO" dirty="0"/>
              <a:t>og utmarkshøsting </a:t>
            </a:r>
          </a:p>
          <a:p>
            <a:pPr lvl="1"/>
            <a:r>
              <a:rPr lang="nb-NO" dirty="0" smtClean="0"/>
              <a:t>Bading </a:t>
            </a:r>
            <a:r>
              <a:rPr lang="nb-NO" dirty="0"/>
              <a:t>og rekreasjon knyttet til vann </a:t>
            </a:r>
          </a:p>
          <a:p>
            <a:pPr lvl="1"/>
            <a:r>
              <a:rPr lang="nb-NO" dirty="0" smtClean="0"/>
              <a:t>Næringsinteresser </a:t>
            </a:r>
            <a:r>
              <a:rPr lang="nb-NO" dirty="0"/>
              <a:t>knyttet til oppdrett, fiskeri og vannkraft </a:t>
            </a:r>
          </a:p>
          <a:p>
            <a:endParaRPr lang="nb-NO" dirty="0" smtClean="0"/>
          </a:p>
          <a:p>
            <a:pPr marL="0" indent="0">
              <a:buNone/>
            </a:pPr>
            <a:r>
              <a:rPr lang="nb-NO" dirty="0" smtClean="0"/>
              <a:t>Er </a:t>
            </a:r>
            <a:r>
              <a:rPr lang="nb-NO" dirty="0"/>
              <a:t>det andre, eller mer spesifikke brukerinteresser som burde trekkes frem?</a:t>
            </a:r>
          </a:p>
          <a:p>
            <a:pPr marL="0" indent="0">
              <a:buNone/>
            </a:pPr>
            <a:endParaRPr lang="nb-NO" dirty="0" smtClean="0"/>
          </a:p>
          <a:p>
            <a:pPr marL="0" indent="0">
              <a:buNone/>
            </a:pPr>
            <a:r>
              <a:rPr lang="nb-NO" dirty="0" smtClean="0"/>
              <a:t> </a:t>
            </a:r>
            <a:endParaRPr lang="nb-NO" dirty="0"/>
          </a:p>
        </p:txBody>
      </p:sp>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l="20175" t="19649"/>
          <a:stretch/>
        </p:blipFill>
        <p:spPr>
          <a:xfrm>
            <a:off x="6671149" y="1503947"/>
            <a:ext cx="5115787" cy="3862138"/>
          </a:xfrm>
          <a:prstGeom prst="rect">
            <a:avLst/>
          </a:prstGeom>
        </p:spPr>
      </p:pic>
    </p:spTree>
    <p:extLst>
      <p:ext uri="{BB962C8B-B14F-4D97-AF65-F5344CB8AC3E}">
        <p14:creationId xmlns:p14="http://schemas.microsoft.com/office/powerpoint/2010/main" val="169454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påvirker vannet lokalt?</a:t>
            </a:r>
            <a:endParaRPr lang="nb-NO" dirty="0"/>
          </a:p>
        </p:txBody>
      </p:sp>
      <p:sp>
        <p:nvSpPr>
          <p:cNvPr id="7" name="Plassholder for innhold 6"/>
          <p:cNvSpPr>
            <a:spLocks noGrp="1"/>
          </p:cNvSpPr>
          <p:nvPr>
            <p:ph idx="1"/>
          </p:nvPr>
        </p:nvSpPr>
        <p:spPr>
          <a:xfrm>
            <a:off x="838200" y="1825625"/>
            <a:ext cx="6378526" cy="4351338"/>
          </a:xfrm>
        </p:spPr>
        <p:txBody>
          <a:bodyPr/>
          <a:lstStyle/>
          <a:p>
            <a:r>
              <a:rPr lang="nb-NO" sz="2400" dirty="0" smtClean="0"/>
              <a:t>Påvirkning fra fiskeri og akvakultur har blitt vurdert etter høringsdokumentene ble sendt ut</a:t>
            </a:r>
          </a:p>
          <a:p>
            <a:pPr lvl="1"/>
            <a:r>
              <a:rPr lang="nb-NO" sz="2000" dirty="0" smtClean="0"/>
              <a:t>Påvirkning fra rømt oppdrettslaks og lakselus på villaks</a:t>
            </a:r>
          </a:p>
          <a:p>
            <a:r>
              <a:rPr lang="nb-NO" sz="2400" dirty="0" smtClean="0"/>
              <a:t>Introduserte arter og sykdommer </a:t>
            </a:r>
          </a:p>
          <a:p>
            <a:pPr lvl="1"/>
            <a:r>
              <a:rPr lang="nb-NO" sz="2000" dirty="0" smtClean="0"/>
              <a:t>Pukkellaks og kongekrabbe</a:t>
            </a:r>
          </a:p>
          <a:p>
            <a:r>
              <a:rPr lang="nb-NO" sz="2400" dirty="0" smtClean="0"/>
              <a:t>Vannkraft</a:t>
            </a:r>
          </a:p>
          <a:p>
            <a:pPr lvl="1"/>
            <a:r>
              <a:rPr lang="nb-NO" sz="2000" dirty="0" smtClean="0"/>
              <a:t>Dammer, barrierer og sluser</a:t>
            </a:r>
          </a:p>
          <a:p>
            <a:pPr lvl="1"/>
            <a:r>
              <a:rPr lang="nb-NO" sz="2000" dirty="0" smtClean="0"/>
              <a:t>Hydrologiske endringer uten </a:t>
            </a:r>
            <a:r>
              <a:rPr lang="nb-NO" sz="2000" dirty="0" err="1" smtClean="0"/>
              <a:t>minstevannsføring</a:t>
            </a:r>
            <a:endParaRPr lang="nb-NO" sz="2000" dirty="0" smtClean="0"/>
          </a:p>
          <a:p>
            <a:r>
              <a:rPr lang="nb-NO" sz="2400" dirty="0" smtClean="0"/>
              <a:t>Spredte avløp og avløpsnett som trenger oppgradering</a:t>
            </a:r>
          </a:p>
          <a:p>
            <a:endParaRPr lang="nb-NO" dirty="0" smtClean="0"/>
          </a:p>
          <a:p>
            <a:pPr lvl="1"/>
            <a:endParaRPr lang="nb-NO" dirty="0"/>
          </a:p>
        </p:txBody>
      </p:sp>
      <p:pic>
        <p:nvPicPr>
          <p:cNvPr id="6" name="Bilde 5"/>
          <p:cNvPicPr>
            <a:picLocks noChangeAspect="1"/>
          </p:cNvPicPr>
          <p:nvPr/>
        </p:nvPicPr>
        <p:blipFill rotWithShape="1">
          <a:blip r:embed="rId2" cstate="print">
            <a:extLst>
              <a:ext uri="{28A0092B-C50C-407E-A947-70E740481C1C}">
                <a14:useLocalDpi xmlns:a14="http://schemas.microsoft.com/office/drawing/2010/main" val="0"/>
              </a:ext>
            </a:extLst>
          </a:blip>
          <a:srcRect l="12427" t="27295" b="1"/>
          <a:stretch/>
        </p:blipFill>
        <p:spPr>
          <a:xfrm>
            <a:off x="9276473" y="1645920"/>
            <a:ext cx="2451294" cy="1526343"/>
          </a:xfrm>
          <a:prstGeom prst="rect">
            <a:avLst/>
          </a:prstGeom>
        </p:spPr>
      </p:pic>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6726" y="2844652"/>
            <a:ext cx="2286000" cy="1341120"/>
          </a:xfrm>
          <a:prstGeom prst="rect">
            <a:avLst/>
          </a:prstGeom>
        </p:spPr>
      </p:pic>
      <p:pic>
        <p:nvPicPr>
          <p:cNvPr id="9" name="Bil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0919" y="3842954"/>
            <a:ext cx="2222402" cy="1496782"/>
          </a:xfrm>
          <a:prstGeom prst="rect">
            <a:avLst/>
          </a:prstGeom>
        </p:spPr>
      </p:pic>
      <p:pic>
        <p:nvPicPr>
          <p:cNvPr id="10" name="Bilde 9"/>
          <p:cNvPicPr>
            <a:picLocks noChangeAspect="1"/>
          </p:cNvPicPr>
          <p:nvPr/>
        </p:nvPicPr>
        <p:blipFill rotWithShape="1">
          <a:blip r:embed="rId5">
            <a:extLst>
              <a:ext uri="{28A0092B-C50C-407E-A947-70E740481C1C}">
                <a14:useLocalDpi xmlns:a14="http://schemas.microsoft.com/office/drawing/2010/main" val="0"/>
              </a:ext>
            </a:extLst>
          </a:blip>
          <a:srcRect t="5969" b="4012"/>
          <a:stretch/>
        </p:blipFill>
        <p:spPr>
          <a:xfrm>
            <a:off x="7533249" y="4743592"/>
            <a:ext cx="2123051" cy="1433371"/>
          </a:xfrm>
          <a:prstGeom prst="rect">
            <a:avLst/>
          </a:prstGeom>
        </p:spPr>
      </p:pic>
    </p:spTree>
    <p:extLst>
      <p:ext uri="{BB962C8B-B14F-4D97-AF65-F5344CB8AC3E}">
        <p14:creationId xmlns:p14="http://schemas.microsoft.com/office/powerpoint/2010/main" val="919127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Tiltak for godt vannmiljø</a:t>
            </a:r>
            <a:endParaRPr lang="nb-NO" dirty="0"/>
          </a:p>
        </p:txBody>
      </p:sp>
      <p:sp>
        <p:nvSpPr>
          <p:cNvPr id="3" name="Plassholder for innhold 2"/>
          <p:cNvSpPr>
            <a:spLocks noGrp="1"/>
          </p:cNvSpPr>
          <p:nvPr>
            <p:ph idx="1"/>
          </p:nvPr>
        </p:nvSpPr>
        <p:spPr>
          <a:xfrm>
            <a:off x="838199" y="1825626"/>
            <a:ext cx="10739511" cy="2155531"/>
          </a:xfrm>
        </p:spPr>
        <p:txBody>
          <a:bodyPr>
            <a:normAutofit lnSpcReduction="10000"/>
          </a:bodyPr>
          <a:lstStyle/>
          <a:p>
            <a:r>
              <a:rPr lang="nb-NO" sz="2000" dirty="0" smtClean="0"/>
              <a:t>Forbedring av kunnskapsgrunnlaget / kartlegginger</a:t>
            </a:r>
          </a:p>
          <a:p>
            <a:pPr lvl="1"/>
            <a:r>
              <a:rPr lang="nb-NO" sz="1800" dirty="0" smtClean="0"/>
              <a:t>Tilstand og påvirkninger er mange steder satt på bakgrunn av «kvalifisert gjetning»</a:t>
            </a:r>
          </a:p>
          <a:p>
            <a:r>
              <a:rPr lang="nb-NO" sz="2000" dirty="0" smtClean="0"/>
              <a:t>Oppgradering av avløpsnett og renseanlegg</a:t>
            </a:r>
          </a:p>
          <a:p>
            <a:pPr lvl="1"/>
            <a:r>
              <a:rPr lang="nb-NO" sz="1800" dirty="0" smtClean="0"/>
              <a:t>Kartlegging av spredte avløp</a:t>
            </a:r>
          </a:p>
          <a:p>
            <a:r>
              <a:rPr lang="nb-NO" sz="2000" dirty="0" err="1" smtClean="0"/>
              <a:t>Minstevannsføring</a:t>
            </a:r>
            <a:r>
              <a:rPr lang="nb-NO" sz="2000" dirty="0" smtClean="0"/>
              <a:t> og oppdaterte konsesjonsvilkår</a:t>
            </a:r>
          </a:p>
          <a:p>
            <a:r>
              <a:rPr lang="nb-NO" sz="2000" dirty="0" smtClean="0"/>
              <a:t>Utbedring av </a:t>
            </a:r>
            <a:r>
              <a:rPr lang="nb-NO" sz="2000" dirty="0"/>
              <a:t>f</a:t>
            </a:r>
            <a:r>
              <a:rPr lang="nb-NO" sz="2000" dirty="0" smtClean="0"/>
              <a:t>iskevandringshindre</a:t>
            </a:r>
            <a:endParaRPr lang="nb-NO" sz="2000" dirty="0"/>
          </a:p>
        </p:txBody>
      </p:sp>
      <p:pic>
        <p:nvPicPr>
          <p:cNvPr id="4" name="Bild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9878" b="28854"/>
          <a:stretch/>
        </p:blipFill>
        <p:spPr>
          <a:xfrm>
            <a:off x="1066800" y="3981157"/>
            <a:ext cx="10058400" cy="2166425"/>
          </a:xfrm>
          <a:prstGeom prst="rect">
            <a:avLst/>
          </a:prstGeom>
        </p:spPr>
      </p:pic>
    </p:spTree>
    <p:extLst>
      <p:ext uri="{BB962C8B-B14F-4D97-AF65-F5344CB8AC3E}">
        <p14:creationId xmlns:p14="http://schemas.microsoft.com/office/powerpoint/2010/main" val="216721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1292" y="1391895"/>
            <a:ext cx="3610708" cy="4814277"/>
          </a:xfrm>
          <a:prstGeom prst="rect">
            <a:avLst/>
          </a:prstGeom>
        </p:spPr>
      </p:pic>
      <p:sp>
        <p:nvSpPr>
          <p:cNvPr id="2" name="Tittel 1"/>
          <p:cNvSpPr>
            <a:spLocks noGrp="1"/>
          </p:cNvSpPr>
          <p:nvPr>
            <p:ph type="title"/>
          </p:nvPr>
        </p:nvSpPr>
        <p:spPr/>
        <p:txBody>
          <a:bodyPr/>
          <a:lstStyle/>
          <a:p>
            <a:r>
              <a:rPr lang="nb-NO" dirty="0" smtClean="0"/>
              <a:t>Behov og muligheter i det videre arbeidet</a:t>
            </a:r>
            <a:endParaRPr lang="nb-NO" dirty="0"/>
          </a:p>
        </p:txBody>
      </p:sp>
      <p:sp>
        <p:nvSpPr>
          <p:cNvPr id="3" name="Plassholder for innhold 2"/>
          <p:cNvSpPr>
            <a:spLocks noGrp="1"/>
          </p:cNvSpPr>
          <p:nvPr>
            <p:ph idx="1"/>
          </p:nvPr>
        </p:nvSpPr>
        <p:spPr>
          <a:xfrm>
            <a:off x="838200" y="1825624"/>
            <a:ext cx="7328095" cy="3864757"/>
          </a:xfrm>
        </p:spPr>
        <p:txBody>
          <a:bodyPr>
            <a:normAutofit/>
          </a:bodyPr>
          <a:lstStyle/>
          <a:p>
            <a:r>
              <a:rPr lang="nb-NO" sz="2200" dirty="0" smtClean="0"/>
              <a:t>Nødvendig med reell </a:t>
            </a:r>
            <a:r>
              <a:rPr lang="nb-NO" sz="2200" dirty="0"/>
              <a:t>medvirkning fra kommunene</a:t>
            </a:r>
          </a:p>
          <a:p>
            <a:r>
              <a:rPr lang="nb-NO" sz="2200" dirty="0" smtClean="0"/>
              <a:t>Begrenset med tid og ressurser</a:t>
            </a:r>
          </a:p>
          <a:p>
            <a:pPr lvl="1"/>
            <a:r>
              <a:rPr lang="nb-NO" sz="1900" dirty="0" smtClean="0"/>
              <a:t>Særlig i små kommuner</a:t>
            </a:r>
          </a:p>
          <a:p>
            <a:r>
              <a:rPr lang="nb-NO" sz="2200" dirty="0" smtClean="0"/>
              <a:t>Nyttig med vannområdekoordinator i 100 % stilling</a:t>
            </a:r>
          </a:p>
          <a:p>
            <a:r>
              <a:rPr lang="nb-NO" sz="2200" dirty="0" smtClean="0"/>
              <a:t>Større interkommunalt nettverk</a:t>
            </a:r>
          </a:p>
          <a:p>
            <a:pPr lvl="1"/>
            <a:r>
              <a:rPr lang="nb-NO" sz="1800" dirty="0" smtClean="0"/>
              <a:t>Særlig innen vann og avløp</a:t>
            </a:r>
          </a:p>
          <a:p>
            <a:r>
              <a:rPr lang="nb-NO" sz="2200" dirty="0" smtClean="0"/>
              <a:t>Få med flere frivillige lag og foreninger</a:t>
            </a:r>
          </a:p>
          <a:p>
            <a:pPr lvl="1"/>
            <a:r>
              <a:rPr lang="nb-NO" sz="1900" dirty="0" smtClean="0"/>
              <a:t>Sitter på viktig lokalkunnskap</a:t>
            </a:r>
          </a:p>
          <a:p>
            <a:pPr lvl="1"/>
            <a:r>
              <a:rPr lang="nb-NO" sz="1900" dirty="0" smtClean="0"/>
              <a:t>Vannområdeutvalget m/referansegruppe er en god arena for å fronte saker som er viktige for lokalbefolkningen</a:t>
            </a:r>
          </a:p>
          <a:p>
            <a:pPr lvl="1"/>
            <a:endParaRPr lang="nb-NO" dirty="0" smtClean="0"/>
          </a:p>
          <a:p>
            <a:endParaRPr lang="nb-NO" dirty="0"/>
          </a:p>
        </p:txBody>
      </p:sp>
    </p:spTree>
    <p:extLst>
      <p:ext uri="{BB962C8B-B14F-4D97-AF65-F5344CB8AC3E}">
        <p14:creationId xmlns:p14="http://schemas.microsoft.com/office/powerpoint/2010/main" val="21049342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Hvordan kan du bidra?</a:t>
            </a:r>
            <a:endParaRPr lang="nb-NO" dirty="0"/>
          </a:p>
        </p:txBody>
      </p:sp>
      <p:pic>
        <p:nvPicPr>
          <p:cNvPr id="4" name="Plassholder for innhold 3">
            <a:hlinkClick r:id="rId2"/>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9321"/>
          <a:stretch/>
        </p:blipFill>
        <p:spPr>
          <a:xfrm>
            <a:off x="6740595" y="1533557"/>
            <a:ext cx="4729681" cy="4229569"/>
          </a:xfrm>
          <a:prstGeom prst="rect">
            <a:avLst/>
          </a:prstGeom>
        </p:spPr>
      </p:pic>
      <p:sp>
        <p:nvSpPr>
          <p:cNvPr id="5" name="TekstSylinder 4"/>
          <p:cNvSpPr txBox="1"/>
          <p:nvPr/>
        </p:nvSpPr>
        <p:spPr>
          <a:xfrm>
            <a:off x="838200" y="1533557"/>
            <a:ext cx="5731042" cy="4247317"/>
          </a:xfrm>
          <a:prstGeom prst="rect">
            <a:avLst/>
          </a:prstGeom>
          <a:noFill/>
        </p:spPr>
        <p:txBody>
          <a:bodyPr wrap="square" rtlCol="0">
            <a:spAutoFit/>
          </a:bodyPr>
          <a:lstStyle/>
          <a:p>
            <a:pPr marL="285750" indent="-285750">
              <a:buFont typeface="Arial" panose="020B0604020202020204" pitchFamily="34" charset="0"/>
              <a:buChar char="•"/>
            </a:pPr>
            <a:r>
              <a:rPr lang="nb-NO" dirty="0" smtClean="0"/>
              <a:t>Interesseorganisasjoner og privatpersoner som er interessert i vannforvaltningsarbeidet oppfordres til å delta gjennom:</a:t>
            </a:r>
          </a:p>
          <a:p>
            <a:pPr marL="742950" lvl="1" indent="-285750">
              <a:buFont typeface="Arial" panose="020B0604020202020204" pitchFamily="34" charset="0"/>
              <a:buChar char="•"/>
            </a:pPr>
            <a:r>
              <a:rPr lang="nb-NO" dirty="0" smtClean="0"/>
              <a:t>Vannområdeutvalget</a:t>
            </a:r>
          </a:p>
          <a:p>
            <a:pPr marL="742950" lvl="1" indent="-285750">
              <a:buFont typeface="Arial" panose="020B0604020202020204" pitchFamily="34" charset="0"/>
              <a:buChar char="•"/>
            </a:pPr>
            <a:r>
              <a:rPr lang="nb-NO" dirty="0" smtClean="0"/>
              <a:t>Referansegruppe</a:t>
            </a:r>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smtClean="0"/>
              <a:t>Følg med:</a:t>
            </a:r>
          </a:p>
          <a:p>
            <a:pPr marL="742950" lvl="1" indent="-285750">
              <a:buFont typeface="Arial" panose="020B0604020202020204" pitchFamily="34" charset="0"/>
              <a:buChar char="•"/>
            </a:pPr>
            <a:r>
              <a:rPr lang="nb-NO" dirty="0" smtClean="0">
                <a:hlinkClick r:id="rId2"/>
              </a:rPr>
              <a:t>Facebook</a:t>
            </a:r>
            <a:endParaRPr lang="nb-NO" dirty="0" smtClean="0"/>
          </a:p>
          <a:p>
            <a:pPr marL="742950" lvl="1" indent="-285750">
              <a:buFont typeface="Arial" panose="020B0604020202020204" pitchFamily="34" charset="0"/>
              <a:buChar char="•"/>
            </a:pPr>
            <a:r>
              <a:rPr lang="nb-NO" dirty="0" smtClean="0">
                <a:hlinkClick r:id="rId4"/>
              </a:rPr>
              <a:t>Nyhetsbrev</a:t>
            </a:r>
            <a:endParaRPr lang="nb-NO" dirty="0" smtClean="0"/>
          </a:p>
          <a:p>
            <a:pPr marL="742950" lvl="1" indent="-285750">
              <a:buFont typeface="Arial" panose="020B0604020202020204" pitchFamily="34" charset="0"/>
              <a:buChar char="•"/>
            </a:pPr>
            <a:r>
              <a:rPr lang="nb-NO" dirty="0" smtClean="0">
                <a:hlinkClick r:id="rId5"/>
              </a:rPr>
              <a:t>Vannportalen</a:t>
            </a:r>
            <a:endParaRPr lang="nb-NO" dirty="0" smtClean="0"/>
          </a:p>
          <a:p>
            <a:pPr marL="742950" lvl="1" indent="-285750">
              <a:buFont typeface="Arial" panose="020B0604020202020204" pitchFamily="34" charset="0"/>
              <a:buChar char="•"/>
            </a:pPr>
            <a:endParaRPr lang="nb-NO" dirty="0"/>
          </a:p>
          <a:p>
            <a:pPr marL="285750" indent="-285750">
              <a:buFont typeface="Arial" panose="020B0604020202020204" pitchFamily="34" charset="0"/>
              <a:buChar char="•"/>
            </a:pPr>
            <a:r>
              <a:rPr lang="nb-NO" dirty="0" smtClean="0"/>
              <a:t>Spørsmål og innspill kan sendes til </a:t>
            </a:r>
          </a:p>
          <a:p>
            <a:pPr marL="742950" lvl="1" indent="-285750">
              <a:buFont typeface="Arial" panose="020B0604020202020204" pitchFamily="34" charset="0"/>
              <a:buChar char="•"/>
            </a:pPr>
            <a:r>
              <a:rPr lang="nb-NO" dirty="0" smtClean="0">
                <a:hlinkClick r:id="rId6"/>
              </a:rPr>
              <a:t>Julianne.netteland@porsanger.kommune.no</a:t>
            </a:r>
            <a:endParaRPr lang="nb-NO" dirty="0" smtClean="0"/>
          </a:p>
          <a:p>
            <a:pPr marL="742950" lvl="1" indent="-285750">
              <a:buFont typeface="Arial" panose="020B0604020202020204" pitchFamily="34" charset="0"/>
              <a:buChar char="•"/>
            </a:pPr>
            <a:endParaRPr lang="nb-NO" dirty="0" smtClean="0"/>
          </a:p>
          <a:p>
            <a:pPr marL="285750" indent="-285750">
              <a:buFont typeface="Arial" panose="020B0604020202020204" pitchFamily="34" charset="0"/>
              <a:buChar char="•"/>
            </a:pPr>
            <a:endParaRPr lang="nb-NO" dirty="0"/>
          </a:p>
        </p:txBody>
      </p:sp>
    </p:spTree>
    <p:extLst>
      <p:ext uri="{BB962C8B-B14F-4D97-AF65-F5344CB8AC3E}">
        <p14:creationId xmlns:p14="http://schemas.microsoft.com/office/powerpoint/2010/main" val="1233953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Innspill fra lokale høringsmøter</a:t>
            </a:r>
            <a:br>
              <a:rPr lang="nb-NO" dirty="0" smtClean="0"/>
            </a:br>
            <a:r>
              <a:rPr lang="nb-NO" sz="1800" dirty="0" smtClean="0"/>
              <a:t>(Hoveddelen av innspillene er rettet mot Lakselvvassdraget og Porsangerfjorden vannområde, da det var her det var størst oppmøte)</a:t>
            </a:r>
            <a:endParaRPr lang="nb-NO" dirty="0"/>
          </a:p>
        </p:txBody>
      </p:sp>
      <p:sp>
        <p:nvSpPr>
          <p:cNvPr id="3" name="Plassholder for innhold 2"/>
          <p:cNvSpPr>
            <a:spLocks noGrp="1"/>
          </p:cNvSpPr>
          <p:nvPr>
            <p:ph idx="1"/>
          </p:nvPr>
        </p:nvSpPr>
        <p:spPr/>
        <p:txBody>
          <a:bodyPr>
            <a:normAutofit fontScale="92500" lnSpcReduction="20000"/>
          </a:bodyPr>
          <a:lstStyle/>
          <a:p>
            <a:r>
              <a:rPr lang="nb-NO" sz="2400" dirty="0" smtClean="0"/>
              <a:t>Bra </a:t>
            </a:r>
            <a:r>
              <a:rPr lang="nb-NO" sz="2400" dirty="0"/>
              <a:t>med fokus </a:t>
            </a:r>
            <a:r>
              <a:rPr lang="nb-NO" sz="2400" dirty="0" smtClean="0"/>
              <a:t>på lakselus og </a:t>
            </a:r>
            <a:r>
              <a:rPr lang="nb-NO" sz="2400" dirty="0"/>
              <a:t>rømt </a:t>
            </a:r>
            <a:r>
              <a:rPr lang="nb-NO" sz="2400" dirty="0" smtClean="0"/>
              <a:t>oppdrettsfisk, </a:t>
            </a:r>
            <a:r>
              <a:rPr lang="nb-NO" sz="2400" dirty="0"/>
              <a:t>men viktig at vi ikke glemmer akvakultur sin påvirkning på bunnsubstrat og økologisk tilstand i fjordene. </a:t>
            </a:r>
            <a:endParaRPr lang="nb-NO" sz="2400" dirty="0" smtClean="0"/>
          </a:p>
          <a:p>
            <a:pPr lvl="1"/>
            <a:r>
              <a:rPr lang="nb-NO" sz="1900" dirty="0"/>
              <a:t>Havbruk er en stor leverandør av næringsstoffer til havet lokalt, og påvirkningen av næringssalter burde vurderes som en </a:t>
            </a:r>
            <a:r>
              <a:rPr lang="nb-NO" sz="1900" dirty="0" smtClean="0"/>
              <a:t>påvirkning.</a:t>
            </a:r>
          </a:p>
          <a:p>
            <a:pPr lvl="1"/>
            <a:r>
              <a:rPr lang="nb-NO" sz="1900" dirty="0" smtClean="0"/>
              <a:t>Forurensing </a:t>
            </a:r>
            <a:r>
              <a:rPr lang="nb-NO" sz="1900" dirty="0"/>
              <a:t>fra havbruk, diskuteres på nasjonalt hold, vil komme en avklaring på hvordan påvirkninger skal </a:t>
            </a:r>
            <a:r>
              <a:rPr lang="nb-NO" sz="1900" dirty="0" smtClean="0"/>
              <a:t>vurderes/registreres.</a:t>
            </a:r>
          </a:p>
          <a:p>
            <a:r>
              <a:rPr lang="nb-NO" sz="2400" dirty="0" smtClean="0"/>
              <a:t>Flomsikringer og forbygninger i </a:t>
            </a:r>
            <a:r>
              <a:rPr lang="nb-NO" sz="2400" dirty="0" err="1" smtClean="0"/>
              <a:t>Lakselva</a:t>
            </a:r>
            <a:r>
              <a:rPr lang="nb-NO" sz="2400" dirty="0" smtClean="0"/>
              <a:t> fører til at elva graver seg nedover i vårflommen.</a:t>
            </a:r>
          </a:p>
          <a:p>
            <a:pPr lvl="1"/>
            <a:r>
              <a:rPr lang="nb-NO" sz="1900" dirty="0" smtClean="0"/>
              <a:t>Fører til at store mengder mineraler og </a:t>
            </a:r>
            <a:r>
              <a:rPr lang="nb-NO" sz="1900" dirty="0" err="1" smtClean="0"/>
              <a:t>løsmasser</a:t>
            </a:r>
            <a:r>
              <a:rPr lang="nb-NO" sz="1900" dirty="0" smtClean="0"/>
              <a:t> spres i elva, og at enkelte drikkevannsbrønner i nærheten av elva må senkes. </a:t>
            </a:r>
          </a:p>
          <a:p>
            <a:pPr lvl="1"/>
            <a:r>
              <a:rPr lang="nb-NO" sz="1900" dirty="0"/>
              <a:t>Private drikkevannreservoarer og –brønner må tas vare på, føler seg ikke ivaretatt på en sikker måte i </a:t>
            </a:r>
            <a:r>
              <a:rPr lang="nb-NO" sz="1900" dirty="0" smtClean="0"/>
              <a:t>dag.</a:t>
            </a:r>
          </a:p>
          <a:p>
            <a:r>
              <a:rPr lang="nb-NO" sz="2400" dirty="0" smtClean="0"/>
              <a:t>Forsvaret bør involveres i større grad, særlig i Lakselvvassdraget og Porsangerfjorden vannområde. </a:t>
            </a:r>
          </a:p>
          <a:p>
            <a:pPr lvl="1"/>
            <a:r>
              <a:rPr lang="nb-NO" sz="1900" dirty="0" smtClean="0"/>
              <a:t>Er renseanlegg dimensjonert for opptrapping på Porsangmoen?</a:t>
            </a:r>
          </a:p>
          <a:p>
            <a:pPr lvl="1"/>
            <a:r>
              <a:rPr lang="nb-NO" sz="1900" dirty="0" smtClean="0"/>
              <a:t>Påvirkning fra skytefelt og krigsetterlatenskaper må kartlegges og følges opp.</a:t>
            </a:r>
          </a:p>
          <a:p>
            <a:pPr lvl="1"/>
            <a:r>
              <a:rPr lang="nb-NO" sz="1900" dirty="0" smtClean="0"/>
              <a:t>Forsvaret er også en relativt stor grunneier. </a:t>
            </a:r>
          </a:p>
          <a:p>
            <a:endParaRPr lang="nb-NO" sz="2400" dirty="0"/>
          </a:p>
          <a:p>
            <a:endParaRPr lang="nb-NO" dirty="0"/>
          </a:p>
        </p:txBody>
      </p:sp>
    </p:spTree>
    <p:extLst>
      <p:ext uri="{BB962C8B-B14F-4D97-AF65-F5344CB8AC3E}">
        <p14:creationId xmlns:p14="http://schemas.microsoft.com/office/powerpoint/2010/main" val="400296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normAutofit/>
          </a:bodyPr>
          <a:lstStyle/>
          <a:p>
            <a:r>
              <a:rPr lang="nb-NO" sz="2400" dirty="0" smtClean="0"/>
              <a:t>Ytterligere tiltak for å hindre spredning av </a:t>
            </a:r>
            <a:r>
              <a:rPr lang="nb-NO" sz="2400" i="1" dirty="0" err="1" smtClean="0"/>
              <a:t>Gyrodactylus</a:t>
            </a:r>
            <a:r>
              <a:rPr lang="nb-NO" sz="2400" i="1" dirty="0" smtClean="0"/>
              <a:t> </a:t>
            </a:r>
            <a:r>
              <a:rPr lang="nb-NO" sz="2400" i="1" dirty="0" err="1" smtClean="0"/>
              <a:t>salaris</a:t>
            </a:r>
            <a:r>
              <a:rPr lang="nb-NO" sz="2400" i="1" dirty="0" smtClean="0"/>
              <a:t> </a:t>
            </a:r>
            <a:r>
              <a:rPr lang="nb-NO" sz="2400" dirty="0" smtClean="0"/>
              <a:t>– blant annet gjennom bedre informasjon til utenlandske fiskere</a:t>
            </a:r>
          </a:p>
          <a:p>
            <a:r>
              <a:rPr lang="nb-NO" sz="2400" dirty="0" smtClean="0"/>
              <a:t>Avfallsanlegg og renseanlegg – burde følges opp bedre, men mangel på tid og ressurser</a:t>
            </a:r>
          </a:p>
          <a:p>
            <a:pPr lvl="1"/>
            <a:r>
              <a:rPr lang="nb-NO" sz="2000" dirty="0" smtClean="0"/>
              <a:t>Etterlyses </a:t>
            </a:r>
            <a:r>
              <a:rPr lang="nb-NO" sz="2000" dirty="0"/>
              <a:t>bedre prøvetaking og kartlegging for å undersøke </a:t>
            </a:r>
            <a:r>
              <a:rPr lang="nb-NO" sz="2000" dirty="0" smtClean="0"/>
              <a:t>eventuell avrenning </a:t>
            </a:r>
            <a:r>
              <a:rPr lang="nb-NO" sz="2000" dirty="0"/>
              <a:t>fra </a:t>
            </a:r>
            <a:r>
              <a:rPr lang="nb-NO" sz="2000" dirty="0" err="1"/>
              <a:t>Gairasmoen</a:t>
            </a:r>
            <a:r>
              <a:rPr lang="nb-NO" sz="2000" dirty="0"/>
              <a:t> til </a:t>
            </a:r>
            <a:r>
              <a:rPr lang="nb-NO" sz="2000" dirty="0" err="1"/>
              <a:t>Lakselva</a:t>
            </a:r>
            <a:r>
              <a:rPr lang="nb-NO" sz="2000" dirty="0" smtClean="0"/>
              <a:t>.</a:t>
            </a:r>
          </a:p>
          <a:p>
            <a:pPr lvl="1"/>
            <a:r>
              <a:rPr lang="nb-NO" sz="2000" dirty="0"/>
              <a:t>Bekymringer for om renseanlegget i Lakselv, med utløp i </a:t>
            </a:r>
            <a:r>
              <a:rPr lang="nb-NO" sz="2000" dirty="0" err="1" smtClean="0"/>
              <a:t>Brennelvfjorden</a:t>
            </a:r>
            <a:r>
              <a:rPr lang="nb-NO" sz="2000" dirty="0" smtClean="0"/>
              <a:t>, </a:t>
            </a:r>
            <a:r>
              <a:rPr lang="nb-NO" sz="2000" dirty="0"/>
              <a:t>er godt </a:t>
            </a:r>
            <a:r>
              <a:rPr lang="nb-NO" sz="2000" dirty="0" smtClean="0"/>
              <a:t>nok</a:t>
            </a:r>
            <a:endParaRPr lang="nb-NO" sz="2000" dirty="0"/>
          </a:p>
          <a:p>
            <a:pPr lvl="1"/>
            <a:r>
              <a:rPr lang="nb-NO" sz="2000" dirty="0" smtClean="0"/>
              <a:t>Mange kommuner sliter med avløp. Mange kommunale avløp er urenset og påvirker vannmiljøet, og dette er også uheldig for folkehelse. Det settes nå tydelige nasjonale føringer til krav til kommunene for oppfølging av vann og avløp.</a:t>
            </a:r>
          </a:p>
        </p:txBody>
      </p:sp>
    </p:spTree>
    <p:extLst>
      <p:ext uri="{BB962C8B-B14F-4D97-AF65-F5344CB8AC3E}">
        <p14:creationId xmlns:p14="http://schemas.microsoft.com/office/powerpoint/2010/main" val="1494227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smtClean="0"/>
              <a:t>Oppsummering av lokale høringsmøter</a:t>
            </a:r>
            <a:endParaRPr lang="nb-NO" dirty="0"/>
          </a:p>
        </p:txBody>
      </p:sp>
      <p:sp>
        <p:nvSpPr>
          <p:cNvPr id="3" name="Undertittel 2"/>
          <p:cNvSpPr>
            <a:spLocks noGrp="1"/>
          </p:cNvSpPr>
          <p:nvPr>
            <p:ph type="subTitle" idx="1"/>
          </p:nvPr>
        </p:nvSpPr>
        <p:spPr/>
        <p:txBody>
          <a:bodyPr/>
          <a:lstStyle/>
          <a:p>
            <a:r>
              <a:rPr lang="nb-NO" dirty="0" smtClean="0"/>
              <a:t>27. mai – 4. juni </a:t>
            </a:r>
            <a:endParaRPr lang="nb-NO" dirty="0"/>
          </a:p>
        </p:txBody>
      </p:sp>
    </p:spTree>
    <p:extLst>
      <p:ext uri="{BB962C8B-B14F-4D97-AF65-F5344CB8AC3E}">
        <p14:creationId xmlns:p14="http://schemas.microsoft.com/office/powerpoint/2010/main" val="10641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sp>
        <p:nvSpPr>
          <p:cNvPr id="3" name="Plassholder for innhold 2"/>
          <p:cNvSpPr>
            <a:spLocks noGrp="1"/>
          </p:cNvSpPr>
          <p:nvPr>
            <p:ph idx="1"/>
          </p:nvPr>
        </p:nvSpPr>
        <p:spPr/>
        <p:txBody>
          <a:bodyPr>
            <a:normAutofit/>
          </a:bodyPr>
          <a:lstStyle/>
          <a:p>
            <a:r>
              <a:rPr lang="nb-NO" sz="2400" dirty="0"/>
              <a:t>Reiselivet må med som en næringsinteresse knyttet til </a:t>
            </a:r>
            <a:r>
              <a:rPr lang="nb-NO" sz="2400" dirty="0" smtClean="0"/>
              <a:t>vann (under </a:t>
            </a:r>
            <a:r>
              <a:rPr lang="nb-NO" sz="2400" i="1" dirty="0" smtClean="0"/>
              <a:t>Brukerinteresser</a:t>
            </a:r>
            <a:r>
              <a:rPr lang="nb-NO" sz="2400" dirty="0" smtClean="0"/>
              <a:t> i </a:t>
            </a:r>
            <a:r>
              <a:rPr lang="nb-NO" sz="2400" i="1" dirty="0" smtClean="0"/>
              <a:t>Hovedutfordringer</a:t>
            </a:r>
            <a:r>
              <a:rPr lang="nb-NO" sz="2400" dirty="0" smtClean="0"/>
              <a:t>), </a:t>
            </a:r>
            <a:r>
              <a:rPr lang="nb-NO" sz="2400" dirty="0"/>
              <a:t>da de i stor grad driver verdiskapning på bakgrunn av rent vann</a:t>
            </a:r>
            <a:r>
              <a:rPr lang="nb-NO" sz="2400" dirty="0" smtClean="0"/>
              <a:t>.</a:t>
            </a:r>
          </a:p>
          <a:p>
            <a:r>
              <a:rPr lang="nb-NO" sz="2400" dirty="0" smtClean="0"/>
              <a:t>Fisk som kvalitetsparameter i kystvann er savnet, og burde bli inkludert</a:t>
            </a:r>
          </a:p>
          <a:p>
            <a:pPr lvl="1"/>
            <a:r>
              <a:rPr lang="nb-NO" sz="2000" dirty="0" err="1" smtClean="0"/>
              <a:t>Vannforskriften</a:t>
            </a:r>
            <a:r>
              <a:rPr lang="nb-NO" sz="2000" dirty="0" smtClean="0"/>
              <a:t> skal bygge på økosystembasert forvaltning, og da er fisk i kystvann en viktig faktor.</a:t>
            </a:r>
          </a:p>
          <a:p>
            <a:r>
              <a:rPr lang="nb-NO" sz="2400" dirty="0" smtClean="0"/>
              <a:t>Mulighet for økt fly- og cruisetrafikk i Porsanger fremover vil kunne føre til store påvirkninger på nærliggende vannforekomster, dette er påvirkninger som burde følges opp (under </a:t>
            </a:r>
            <a:r>
              <a:rPr lang="nb-NO" sz="2400" i="1" dirty="0" smtClean="0"/>
              <a:t>Samfunnsutvikling, klimaendringer, planlagt aktivitet og virksomhet </a:t>
            </a:r>
            <a:r>
              <a:rPr lang="nb-NO" sz="2400" dirty="0" smtClean="0"/>
              <a:t>i </a:t>
            </a:r>
            <a:r>
              <a:rPr lang="nb-NO" sz="2400" i="1" dirty="0" smtClean="0"/>
              <a:t>Hovedutfordringer</a:t>
            </a:r>
            <a:r>
              <a:rPr lang="nb-NO" sz="2400" dirty="0" smtClean="0"/>
              <a:t>)</a:t>
            </a:r>
            <a:endParaRPr lang="nb-NO" sz="2400" dirty="0"/>
          </a:p>
        </p:txBody>
      </p:sp>
    </p:spTree>
    <p:extLst>
      <p:ext uri="{BB962C8B-B14F-4D97-AF65-F5344CB8AC3E}">
        <p14:creationId xmlns:p14="http://schemas.microsoft.com/office/powerpoint/2010/main" val="1058959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Vannområde Midt-Finnmark</a:t>
            </a:r>
            <a:endParaRPr lang="nb-NO" dirty="0"/>
          </a:p>
        </p:txBody>
      </p:sp>
      <p:sp>
        <p:nvSpPr>
          <p:cNvPr id="4" name="Plassholder for innhold 3"/>
          <p:cNvSpPr>
            <a:spLocks noGrp="1"/>
          </p:cNvSpPr>
          <p:nvPr>
            <p:ph sz="half" idx="1"/>
          </p:nvPr>
        </p:nvSpPr>
        <p:spPr>
          <a:xfrm>
            <a:off x="838200" y="1825625"/>
            <a:ext cx="6635262" cy="4351338"/>
          </a:xfrm>
        </p:spPr>
        <p:txBody>
          <a:bodyPr/>
          <a:lstStyle/>
          <a:p>
            <a:r>
              <a:rPr lang="nb-NO" sz="2400" dirty="0" smtClean="0"/>
              <a:t>Samarbeid mellom 3 vannområder</a:t>
            </a:r>
          </a:p>
          <a:p>
            <a:pPr lvl="1"/>
            <a:r>
              <a:rPr lang="nb-NO" sz="2000" dirty="0" smtClean="0"/>
              <a:t>Laksefjorden/Nordkinnhalvøya</a:t>
            </a:r>
            <a:endParaRPr lang="nb-NO" sz="2000" dirty="0"/>
          </a:p>
          <a:p>
            <a:pPr lvl="1"/>
            <a:r>
              <a:rPr lang="nb-NO" sz="2000" dirty="0" smtClean="0"/>
              <a:t>Lakselvvassdraget/Porsangerfjorden</a:t>
            </a:r>
          </a:p>
          <a:p>
            <a:pPr lvl="1"/>
            <a:r>
              <a:rPr lang="nb-NO" sz="2000" dirty="0" smtClean="0"/>
              <a:t>Måsøy/Magerøya </a:t>
            </a:r>
          </a:p>
          <a:p>
            <a:r>
              <a:rPr lang="nb-NO" sz="2400" dirty="0" smtClean="0"/>
              <a:t>Felles vannområdeutvalg, med styringsgruppe og referansegruppe</a:t>
            </a:r>
          </a:p>
          <a:p>
            <a:pPr lvl="1"/>
            <a:endParaRPr lang="nb-NO" dirty="0"/>
          </a:p>
        </p:txBody>
      </p:sp>
      <p:pic>
        <p:nvPicPr>
          <p:cNvPr id="6" name="Plassholder for innhold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061158" y="1387375"/>
            <a:ext cx="3292642" cy="4654651"/>
          </a:xfrm>
        </p:spPr>
      </p:pic>
    </p:spTree>
    <p:extLst>
      <p:ext uri="{BB962C8B-B14F-4D97-AF65-F5344CB8AC3E}">
        <p14:creationId xmlns:p14="http://schemas.microsoft.com/office/powerpoint/2010/main" val="3714941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dirty="0" smtClean="0"/>
              <a:t>Hva skal vannområde og kommunen bidra med?</a:t>
            </a:r>
            <a:endParaRPr lang="nb-NO" sz="4000" dirty="0"/>
          </a:p>
        </p:txBody>
      </p:sp>
      <p:sp>
        <p:nvSpPr>
          <p:cNvPr id="3" name="Plassholder for innhold 2"/>
          <p:cNvSpPr>
            <a:spLocks noGrp="1"/>
          </p:cNvSpPr>
          <p:nvPr>
            <p:ph idx="1"/>
          </p:nvPr>
        </p:nvSpPr>
        <p:spPr/>
        <p:txBody>
          <a:bodyPr/>
          <a:lstStyle/>
          <a:p>
            <a:r>
              <a:rPr lang="nb-NO" sz="2000" dirty="0"/>
              <a:t>Samarbeide, delta og utarbeide lokale dokumenter i «sine» vannområder</a:t>
            </a:r>
          </a:p>
          <a:p>
            <a:pPr lvl="1"/>
            <a:r>
              <a:rPr lang="nb-NO" sz="1800" dirty="0"/>
              <a:t>Dokumentene Hovedutfordringer og Tiltaksanalyse for vannområdene</a:t>
            </a:r>
          </a:p>
          <a:p>
            <a:r>
              <a:rPr lang="nb-NO" sz="2000" dirty="0"/>
              <a:t>Sikre medvirkning</a:t>
            </a:r>
          </a:p>
          <a:p>
            <a:r>
              <a:rPr lang="nb-NO" sz="2000" dirty="0"/>
              <a:t>Lokalt vannområdeutvalg/styringsgruppe</a:t>
            </a:r>
          </a:p>
          <a:p>
            <a:r>
              <a:rPr lang="nb-NO" sz="2000" dirty="0"/>
              <a:t>Lokalkunnskap og eierskap</a:t>
            </a:r>
          </a:p>
          <a:p>
            <a:r>
              <a:rPr lang="nb-NO" sz="2000" dirty="0"/>
              <a:t>Sikre oppfølging innenfor eget ansvarsområde</a:t>
            </a:r>
          </a:p>
          <a:p>
            <a:endParaRPr lang="nb-NO" dirty="0"/>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1712" y="2701814"/>
            <a:ext cx="4902088" cy="3277784"/>
          </a:xfrm>
          <a:prstGeom prst="rect">
            <a:avLst/>
          </a:prstGeom>
        </p:spPr>
      </p:pic>
    </p:spTree>
    <p:extLst>
      <p:ext uri="{BB962C8B-B14F-4D97-AF65-F5344CB8AC3E}">
        <p14:creationId xmlns:p14="http://schemas.microsoft.com/office/powerpoint/2010/main" val="208736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endParaRPr lang="nb-NO" sz="3600" dirty="0"/>
          </a:p>
        </p:txBody>
      </p:sp>
      <p:pic>
        <p:nvPicPr>
          <p:cNvPr id="4" name="Plassholder for innhold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3768" y="8938"/>
            <a:ext cx="4523874" cy="6400673"/>
          </a:xfrm>
        </p:spPr>
      </p:pic>
      <p:sp>
        <p:nvSpPr>
          <p:cNvPr id="5" name="Plassholder for innhold 4"/>
          <p:cNvSpPr>
            <a:spLocks noGrp="1"/>
          </p:cNvSpPr>
          <p:nvPr>
            <p:ph sz="half" idx="2"/>
          </p:nvPr>
        </p:nvSpPr>
        <p:spPr>
          <a:xfrm>
            <a:off x="5197642" y="1825625"/>
            <a:ext cx="6156158" cy="4351338"/>
          </a:xfrm>
        </p:spPr>
        <p:txBody>
          <a:bodyPr/>
          <a:lstStyle/>
          <a:p>
            <a:r>
              <a:rPr lang="nb-NO" sz="2400" dirty="0" smtClean="0"/>
              <a:t>Hoveddel av arealet ligger i Porsanger og Nordkapp kommuner</a:t>
            </a:r>
          </a:p>
          <a:p>
            <a:pPr lvl="1"/>
            <a:r>
              <a:rPr lang="nb-NO" sz="2000" dirty="0" smtClean="0"/>
              <a:t>Mindre områder i Kvalsund, Alta, Karasjok, Lebesby og Tana</a:t>
            </a:r>
          </a:p>
          <a:p>
            <a:endParaRPr lang="nb-NO" dirty="0"/>
          </a:p>
        </p:txBody>
      </p:sp>
      <p:pic>
        <p:nvPicPr>
          <p:cNvPr id="6" name="Bilde 5" descr="Skjermutkli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134" y="4211053"/>
            <a:ext cx="5931173" cy="1063645"/>
          </a:xfrm>
          <a:prstGeom prst="rect">
            <a:avLst/>
          </a:prstGeom>
        </p:spPr>
      </p:pic>
    </p:spTree>
    <p:extLst>
      <p:ext uri="{BB962C8B-B14F-4D97-AF65-F5344CB8AC3E}">
        <p14:creationId xmlns:p14="http://schemas.microsoft.com/office/powerpoint/2010/main" val="2469698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påvirker vannet lokalt?</a:t>
            </a:r>
            <a:endParaRPr lang="nb-NO" dirty="0"/>
          </a:p>
        </p:txBody>
      </p:sp>
      <p:sp>
        <p:nvSpPr>
          <p:cNvPr id="4" name="Plassholder for tekst 3"/>
          <p:cNvSpPr>
            <a:spLocks noGrp="1"/>
          </p:cNvSpPr>
          <p:nvPr>
            <p:ph type="body" idx="1"/>
          </p:nvPr>
        </p:nvSpPr>
        <p:spPr/>
        <p:txBody>
          <a:bodyPr/>
          <a:lstStyle/>
          <a:p>
            <a:r>
              <a:rPr lang="nb-NO" dirty="0" smtClean="0"/>
              <a:t>Antall påvirkninger per vannforekomst</a:t>
            </a:r>
            <a:endParaRPr lang="nb-NO" dirty="0"/>
          </a:p>
        </p:txBody>
      </p:sp>
      <p:sp>
        <p:nvSpPr>
          <p:cNvPr id="6" name="Plassholder for tekst 5"/>
          <p:cNvSpPr>
            <a:spLocks noGrp="1"/>
          </p:cNvSpPr>
          <p:nvPr>
            <p:ph type="body" sz="quarter" idx="3"/>
          </p:nvPr>
        </p:nvSpPr>
        <p:spPr/>
        <p:txBody>
          <a:bodyPr/>
          <a:lstStyle/>
          <a:p>
            <a:r>
              <a:rPr lang="nb-NO" dirty="0" smtClean="0"/>
              <a:t>Største påvirkningsgrupper</a:t>
            </a:r>
            <a:endParaRPr lang="nb-NO" dirty="0"/>
          </a:p>
        </p:txBody>
      </p:sp>
      <p:sp>
        <p:nvSpPr>
          <p:cNvPr id="10" name="TekstSylinder 9"/>
          <p:cNvSpPr txBox="1"/>
          <p:nvPr/>
        </p:nvSpPr>
        <p:spPr>
          <a:xfrm>
            <a:off x="839788" y="1415241"/>
            <a:ext cx="3931909" cy="369332"/>
          </a:xfrm>
          <a:prstGeom prst="rect">
            <a:avLst/>
          </a:prstGeom>
          <a:noFill/>
        </p:spPr>
        <p:txBody>
          <a:bodyPr wrap="square" rtlCol="0">
            <a:spAutoFit/>
          </a:bodyPr>
          <a:lstStyle/>
          <a:p>
            <a:r>
              <a:rPr lang="nb-NO" b="1" dirty="0" smtClean="0">
                <a:solidFill>
                  <a:srgbClr val="004990"/>
                </a:solidFill>
              </a:rPr>
              <a:t>Lakselvvassdraget og Porsangerfjorden</a:t>
            </a:r>
            <a:endParaRPr lang="nb-NO" b="1" dirty="0">
              <a:solidFill>
                <a:srgbClr val="004990"/>
              </a:solidFill>
            </a:endParaRPr>
          </a:p>
        </p:txBody>
      </p:sp>
      <p:pic>
        <p:nvPicPr>
          <p:cNvPr id="7" name="Plassholder for innhold 6"/>
          <p:cNvPicPr>
            <a:picLocks noGrp="1" noChangeAspect="1"/>
          </p:cNvPicPr>
          <p:nvPr>
            <p:ph sz="half" idx="2"/>
          </p:nvPr>
        </p:nvPicPr>
        <p:blipFill>
          <a:blip r:embed="rId2"/>
          <a:stretch>
            <a:fillRect/>
          </a:stretch>
        </p:blipFill>
        <p:spPr>
          <a:xfrm>
            <a:off x="839788" y="3103586"/>
            <a:ext cx="5157787" cy="2487566"/>
          </a:xfrm>
          <a:prstGeom prst="rect">
            <a:avLst/>
          </a:prstGeom>
        </p:spPr>
      </p:pic>
      <p:pic>
        <p:nvPicPr>
          <p:cNvPr id="12" name="Plassholder for innhold 11"/>
          <p:cNvPicPr>
            <a:picLocks noGrp="1" noChangeAspect="1"/>
          </p:cNvPicPr>
          <p:nvPr>
            <p:ph sz="quarter" idx="4"/>
          </p:nvPr>
        </p:nvPicPr>
        <p:blipFill>
          <a:blip r:embed="rId3"/>
          <a:stretch>
            <a:fillRect/>
          </a:stretch>
        </p:blipFill>
        <p:spPr>
          <a:xfrm>
            <a:off x="6172200" y="3038313"/>
            <a:ext cx="5183188" cy="2618112"/>
          </a:xfrm>
          <a:prstGeom prst="rect">
            <a:avLst/>
          </a:prstGeom>
        </p:spPr>
      </p:pic>
    </p:spTree>
    <p:extLst>
      <p:ext uri="{BB962C8B-B14F-4D97-AF65-F5344CB8AC3E}">
        <p14:creationId xmlns:p14="http://schemas.microsoft.com/office/powerpoint/2010/main" val="425477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Brukerinteresser</a:t>
            </a:r>
            <a:br>
              <a:rPr lang="nb-NO" dirty="0" smtClean="0"/>
            </a:br>
            <a:r>
              <a:rPr lang="nb-NO" sz="1600" dirty="0" smtClean="0"/>
              <a:t>Lakselvvassdraget og Porsangerfjorden</a:t>
            </a:r>
            <a:endParaRPr lang="nb-NO" sz="1600" dirty="0"/>
          </a:p>
        </p:txBody>
      </p:sp>
      <p:sp>
        <p:nvSpPr>
          <p:cNvPr id="3" name="Plassholder for innhold 2"/>
          <p:cNvSpPr>
            <a:spLocks noGrp="1"/>
          </p:cNvSpPr>
          <p:nvPr>
            <p:ph idx="1"/>
          </p:nvPr>
        </p:nvSpPr>
        <p:spPr>
          <a:xfrm>
            <a:off x="838200" y="1825625"/>
            <a:ext cx="5893676" cy="4351338"/>
          </a:xfrm>
        </p:spPr>
        <p:txBody>
          <a:bodyPr>
            <a:normAutofit/>
          </a:bodyPr>
          <a:lstStyle/>
          <a:p>
            <a:pPr marL="0" indent="0">
              <a:buNone/>
            </a:pPr>
            <a:r>
              <a:rPr lang="nb-NO" sz="2400" dirty="0" smtClean="0"/>
              <a:t>Fra utkastet til Hovedutfordringer:</a:t>
            </a:r>
          </a:p>
          <a:p>
            <a:pPr lvl="1"/>
            <a:r>
              <a:rPr lang="nb-NO" sz="2000" dirty="0" smtClean="0"/>
              <a:t>Trygg drikkevannsforsyning og kvalitet på drikkevannet</a:t>
            </a:r>
          </a:p>
          <a:p>
            <a:pPr lvl="1"/>
            <a:r>
              <a:rPr lang="nb-NO" sz="2000" dirty="0" smtClean="0"/>
              <a:t>Fiske og utmarkshøsting</a:t>
            </a:r>
          </a:p>
          <a:p>
            <a:pPr lvl="1"/>
            <a:r>
              <a:rPr lang="nb-NO" sz="2000" dirty="0" smtClean="0"/>
              <a:t>Bading og rekreasjon knyttet til vann</a:t>
            </a:r>
          </a:p>
          <a:p>
            <a:pPr lvl="1"/>
            <a:r>
              <a:rPr lang="nb-NO" sz="2000" dirty="0" smtClean="0"/>
              <a:t>Næringsinteresser knyttet til oppdrett, fiskeri og vannkraft</a:t>
            </a:r>
            <a:endParaRPr lang="nb-NO" sz="2000" dirty="0"/>
          </a:p>
          <a:p>
            <a:pPr lvl="1"/>
            <a:endParaRPr lang="nb-NO" sz="2000" dirty="0" smtClean="0"/>
          </a:p>
          <a:p>
            <a:pPr marL="0" indent="0">
              <a:buNone/>
            </a:pPr>
            <a:r>
              <a:rPr lang="nb-NO" sz="2400" dirty="0" smtClean="0"/>
              <a:t>Er det andre, eller mer spesifikke brukerinteresser som burde trekkes frem?</a:t>
            </a:r>
          </a:p>
        </p:txBody>
      </p:sp>
      <p:pic>
        <p:nvPicPr>
          <p:cNvPr id="4" name="Bilde 3"/>
          <p:cNvPicPr>
            <a:picLocks noChangeAspect="1"/>
          </p:cNvPicPr>
          <p:nvPr/>
        </p:nvPicPr>
        <p:blipFill rotWithShape="1">
          <a:blip r:embed="rId2" cstate="print">
            <a:extLst>
              <a:ext uri="{28A0092B-C50C-407E-A947-70E740481C1C}">
                <a14:useLocalDpi xmlns:a14="http://schemas.microsoft.com/office/drawing/2010/main" val="0"/>
              </a:ext>
            </a:extLst>
          </a:blip>
          <a:srcRect l="5263" t="9570" r="10048" b="7177"/>
          <a:stretch/>
        </p:blipFill>
        <p:spPr>
          <a:xfrm flipH="1">
            <a:off x="7126014" y="1959600"/>
            <a:ext cx="4398579" cy="3243021"/>
          </a:xfrm>
          <a:prstGeom prst="rect">
            <a:avLst/>
          </a:prstGeom>
        </p:spPr>
      </p:pic>
    </p:spTree>
    <p:extLst>
      <p:ext uri="{BB962C8B-B14F-4D97-AF65-F5344CB8AC3E}">
        <p14:creationId xmlns:p14="http://schemas.microsoft.com/office/powerpoint/2010/main" val="1075879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endParaRPr lang="nb-NO" dirty="0"/>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4530436" cy="6403833"/>
          </a:xfrm>
        </p:spPr>
      </p:pic>
      <p:sp>
        <p:nvSpPr>
          <p:cNvPr id="6" name="TekstSylinder 5"/>
          <p:cNvSpPr txBox="1"/>
          <p:nvPr/>
        </p:nvSpPr>
        <p:spPr>
          <a:xfrm>
            <a:off x="5368636" y="2543582"/>
            <a:ext cx="5588934" cy="1077218"/>
          </a:xfrm>
          <a:prstGeom prst="rect">
            <a:avLst/>
          </a:prstGeom>
          <a:noFill/>
        </p:spPr>
        <p:txBody>
          <a:bodyPr wrap="square" rtlCol="0">
            <a:spAutoFit/>
          </a:bodyPr>
          <a:lstStyle/>
          <a:p>
            <a:pPr marL="285750" indent="-285750">
              <a:buFont typeface="Arial" panose="020B0604020202020204" pitchFamily="34" charset="0"/>
              <a:buChar char="•"/>
            </a:pPr>
            <a:r>
              <a:rPr lang="nb-NO" sz="2400" dirty="0"/>
              <a:t>Hoveddel av arealet i Lebesby  kommune</a:t>
            </a:r>
          </a:p>
          <a:p>
            <a:pPr marL="742950" lvl="1" indent="-285750">
              <a:buFont typeface="Arial" panose="020B0604020202020204" pitchFamily="34" charset="0"/>
              <a:buChar char="•"/>
            </a:pPr>
            <a:r>
              <a:rPr lang="nb-NO" sz="2000" dirty="0"/>
              <a:t>Mindre deler i Gamvik, Nordkapp, Porsanger og Tana</a:t>
            </a:r>
          </a:p>
        </p:txBody>
      </p:sp>
      <p:pic>
        <p:nvPicPr>
          <p:cNvPr id="7" name="Bilde 6"/>
          <p:cNvPicPr>
            <a:picLocks noChangeAspect="1"/>
          </p:cNvPicPr>
          <p:nvPr/>
        </p:nvPicPr>
        <p:blipFill>
          <a:blip r:embed="rId3"/>
          <a:stretch>
            <a:fillRect/>
          </a:stretch>
        </p:blipFill>
        <p:spPr>
          <a:xfrm>
            <a:off x="5368636" y="4016212"/>
            <a:ext cx="5116354" cy="996104"/>
          </a:xfrm>
          <a:prstGeom prst="rect">
            <a:avLst/>
          </a:prstGeom>
        </p:spPr>
      </p:pic>
    </p:spTree>
    <p:extLst>
      <p:ext uri="{BB962C8B-B14F-4D97-AF65-F5344CB8AC3E}">
        <p14:creationId xmlns:p14="http://schemas.microsoft.com/office/powerpoint/2010/main" val="1972177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påvirker vannet lokalt?</a:t>
            </a:r>
            <a:endParaRPr lang="nb-NO" dirty="0"/>
          </a:p>
        </p:txBody>
      </p:sp>
      <p:sp>
        <p:nvSpPr>
          <p:cNvPr id="4" name="Plassholder for tekst 3"/>
          <p:cNvSpPr>
            <a:spLocks noGrp="1"/>
          </p:cNvSpPr>
          <p:nvPr>
            <p:ph type="body" idx="1"/>
          </p:nvPr>
        </p:nvSpPr>
        <p:spPr/>
        <p:txBody>
          <a:bodyPr/>
          <a:lstStyle/>
          <a:p>
            <a:r>
              <a:rPr lang="nb-NO" dirty="0" smtClean="0"/>
              <a:t>Antall påvirkninger per vannforekomst</a:t>
            </a:r>
            <a:endParaRPr lang="nb-NO" dirty="0"/>
          </a:p>
        </p:txBody>
      </p:sp>
      <p:pic>
        <p:nvPicPr>
          <p:cNvPr id="8" name="Plassholder for innhold 7"/>
          <p:cNvPicPr>
            <a:picLocks noGrp="1" noChangeAspect="1"/>
          </p:cNvPicPr>
          <p:nvPr>
            <p:ph sz="half" idx="2"/>
          </p:nvPr>
        </p:nvPicPr>
        <p:blipFill>
          <a:blip r:embed="rId2"/>
          <a:stretch>
            <a:fillRect/>
          </a:stretch>
        </p:blipFill>
        <p:spPr>
          <a:xfrm>
            <a:off x="839788" y="3062178"/>
            <a:ext cx="5157787" cy="2570382"/>
          </a:xfrm>
          <a:prstGeom prst="rect">
            <a:avLst/>
          </a:prstGeom>
        </p:spPr>
      </p:pic>
      <p:sp>
        <p:nvSpPr>
          <p:cNvPr id="6" name="Plassholder for tekst 5"/>
          <p:cNvSpPr>
            <a:spLocks noGrp="1"/>
          </p:cNvSpPr>
          <p:nvPr>
            <p:ph type="body" sz="quarter" idx="3"/>
          </p:nvPr>
        </p:nvSpPr>
        <p:spPr/>
        <p:txBody>
          <a:bodyPr/>
          <a:lstStyle/>
          <a:p>
            <a:r>
              <a:rPr lang="nb-NO" dirty="0" smtClean="0"/>
              <a:t>Største påvirkningsgrupper</a:t>
            </a:r>
            <a:endParaRPr lang="nb-NO" dirty="0"/>
          </a:p>
        </p:txBody>
      </p:sp>
      <p:pic>
        <p:nvPicPr>
          <p:cNvPr id="9" name="Plassholder for innhold 8"/>
          <p:cNvPicPr>
            <a:picLocks noGrp="1" noChangeAspect="1"/>
          </p:cNvPicPr>
          <p:nvPr>
            <p:ph sz="quarter" idx="4"/>
          </p:nvPr>
        </p:nvPicPr>
        <p:blipFill>
          <a:blip r:embed="rId3"/>
          <a:stretch>
            <a:fillRect/>
          </a:stretch>
        </p:blipFill>
        <p:spPr>
          <a:xfrm>
            <a:off x="6172200" y="3068432"/>
            <a:ext cx="5183188" cy="2557874"/>
          </a:xfrm>
          <a:prstGeom prst="rect">
            <a:avLst/>
          </a:prstGeom>
        </p:spPr>
      </p:pic>
      <p:sp>
        <p:nvSpPr>
          <p:cNvPr id="10" name="TekstSylinder 9"/>
          <p:cNvSpPr txBox="1"/>
          <p:nvPr/>
        </p:nvSpPr>
        <p:spPr>
          <a:xfrm>
            <a:off x="839788" y="1415241"/>
            <a:ext cx="3356517" cy="369332"/>
          </a:xfrm>
          <a:prstGeom prst="rect">
            <a:avLst/>
          </a:prstGeom>
          <a:noFill/>
        </p:spPr>
        <p:txBody>
          <a:bodyPr wrap="square" rtlCol="0">
            <a:spAutoFit/>
          </a:bodyPr>
          <a:lstStyle/>
          <a:p>
            <a:r>
              <a:rPr lang="nb-NO" b="1" dirty="0" smtClean="0">
                <a:solidFill>
                  <a:srgbClr val="004990"/>
                </a:solidFill>
              </a:rPr>
              <a:t>Laksefjorden og Nordkinnhalvøya</a:t>
            </a:r>
            <a:endParaRPr lang="nb-NO" b="1" dirty="0">
              <a:solidFill>
                <a:srgbClr val="004990"/>
              </a:solidFill>
            </a:endParaRPr>
          </a:p>
        </p:txBody>
      </p:sp>
    </p:spTree>
    <p:extLst>
      <p:ext uri="{BB962C8B-B14F-4D97-AF65-F5344CB8AC3E}">
        <p14:creationId xmlns:p14="http://schemas.microsoft.com/office/powerpoint/2010/main" val="3512801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2630CB45-C67D-4C5A-B970-020C0E39517B}" vid="{6DB17493-26EE-4103-B12C-B67138D647A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Vannområde</Template>
  <TotalTime>317</TotalTime>
  <Words>852</Words>
  <Application>Microsoft Office PowerPoint</Application>
  <PresentationFormat>Widescreen</PresentationFormat>
  <Paragraphs>119</Paragraphs>
  <Slides>20</Slides>
  <Notes>2</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20</vt:i4>
      </vt:variant>
    </vt:vector>
  </HeadingPairs>
  <TitlesOfParts>
    <vt:vector size="24" baseType="lpstr">
      <vt:lpstr>Arial</vt:lpstr>
      <vt:lpstr>Calibri</vt:lpstr>
      <vt:lpstr>Calibri Light</vt:lpstr>
      <vt:lpstr>Office-tema</vt:lpstr>
      <vt:lpstr>PowerPoint-presentasjon</vt:lpstr>
      <vt:lpstr>Oppsummering av lokale høringsmøter</vt:lpstr>
      <vt:lpstr>Vannområde Midt-Finnmark</vt:lpstr>
      <vt:lpstr>Hva skal vannområde og kommunen bidra med?</vt:lpstr>
      <vt:lpstr>PowerPoint-presentasjon</vt:lpstr>
      <vt:lpstr>Hva påvirker vannet lokalt?</vt:lpstr>
      <vt:lpstr>Brukerinteresser Lakselvvassdraget og Porsangerfjorden</vt:lpstr>
      <vt:lpstr>PowerPoint-presentasjon</vt:lpstr>
      <vt:lpstr>Hva påvirker vannet lokalt?</vt:lpstr>
      <vt:lpstr>Brukerinteresser Laksefjorden og Nordkinnhalvøya</vt:lpstr>
      <vt:lpstr>PowerPoint-presentasjon</vt:lpstr>
      <vt:lpstr>Hva påvirker vannet lokalt?</vt:lpstr>
      <vt:lpstr>Brukerinteresser Måsøy og Magerøya</vt:lpstr>
      <vt:lpstr>Hva påvirker vannet lokalt?</vt:lpstr>
      <vt:lpstr>Tiltak for godt vannmiljø</vt:lpstr>
      <vt:lpstr>Behov og muligheter i det videre arbeidet</vt:lpstr>
      <vt:lpstr>Hvordan kan du bidra?</vt:lpstr>
      <vt:lpstr>Innspill fra lokale høringsmøter (Hoveddelen av innspillene er rettet mot Lakselvvassdraget og Porsangerfjorden vannområde, da det var her det var størst oppmøte)</vt:lpstr>
      <vt:lpstr>PowerPoint-presentasjon</vt:lpstr>
      <vt:lpstr>PowerPoint-presentasjon</vt:lpstr>
    </vt:vector>
  </TitlesOfParts>
  <Company>Porsanger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Julianne Netteland</dc:creator>
  <cp:lastModifiedBy>Julianne Netteland</cp:lastModifiedBy>
  <cp:revision>15</cp:revision>
  <dcterms:created xsi:type="dcterms:W3CDTF">2019-06-17T06:45:46Z</dcterms:created>
  <dcterms:modified xsi:type="dcterms:W3CDTF">2019-06-17T12:34:05Z</dcterms:modified>
  <cp:contentStatus>Endelig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